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4"/>
  </p:sldMasterIdLst>
  <p:notesMasterIdLst>
    <p:notesMasterId r:id="rId23"/>
  </p:notesMasterIdLst>
  <p:handoutMasterIdLst>
    <p:handoutMasterId r:id="rId24"/>
  </p:handoutMasterIdLst>
  <p:sldIdLst>
    <p:sldId id="257" r:id="rId5"/>
    <p:sldId id="270" r:id="rId6"/>
    <p:sldId id="259" r:id="rId7"/>
    <p:sldId id="281" r:id="rId8"/>
    <p:sldId id="282" r:id="rId9"/>
    <p:sldId id="295" r:id="rId10"/>
    <p:sldId id="296" r:id="rId11"/>
    <p:sldId id="297" r:id="rId12"/>
    <p:sldId id="287" r:id="rId13"/>
    <p:sldId id="294" r:id="rId14"/>
    <p:sldId id="298" r:id="rId15"/>
    <p:sldId id="299" r:id="rId16"/>
    <p:sldId id="301" r:id="rId17"/>
    <p:sldId id="300" r:id="rId18"/>
    <p:sldId id="302" r:id="rId19"/>
    <p:sldId id="303" r:id="rId20"/>
    <p:sldId id="304" r:id="rId21"/>
    <p:sldId id="305" r:id="rId22"/>
  </p:sldIdLst>
  <p:sldSz cx="12192000" cy="6858000"/>
  <p:notesSz cx="6888163" cy="10018713"/>
  <p:defaultTextStyle>
    <a:defPPr>
      <a:defRPr lang="sl-S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595959"/>
    <a:srgbClr val="ED1C24"/>
    <a:srgbClr val="00844A"/>
    <a:srgbClr val="231F20"/>
    <a:srgbClr val="E3EBE3"/>
    <a:srgbClr val="DEDEDE"/>
    <a:srgbClr val="AB7261"/>
    <a:srgbClr val="969D7B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Brez sloga, brez mrež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rednji slog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717" autoAdjust="0"/>
  </p:normalViewPr>
  <p:slideViewPr>
    <p:cSldViewPr snapToGrid="0">
      <p:cViewPr varScale="1">
        <p:scale>
          <a:sx n="83" d="100"/>
          <a:sy n="83" d="100"/>
        </p:scale>
        <p:origin x="-780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67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10938"/>
    </p:cViewPr>
  </p:sorterViewPr>
  <p:notesViewPr>
    <p:cSldViewPr snapToGrid="0">
      <p:cViewPr varScale="1">
        <p:scale>
          <a:sx n="101" d="100"/>
          <a:sy n="101" d="100"/>
        </p:scale>
        <p:origin x="-3528" y="-90"/>
      </p:cViewPr>
      <p:guideLst>
        <p:guide orient="horz" pos="3156"/>
        <p:guide pos="217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AAFC7700-9A45-435E-8FB5-207F8964695B}" type="datetimeFigureOut">
              <a:rPr lang="sl-SI"/>
              <a:pPr>
                <a:defRPr/>
              </a:pPr>
              <a:t>10.9.2022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wrap="square" lIns="96606" tIns="48303" rIns="96606" bIns="4830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9569EA43-9A28-45E1-8EC1-616A74825862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BC47FDEE-1F4D-467F-9D1C-6EC576A39F61}" type="datetimeFigureOut">
              <a:rPr lang="sl-SI"/>
              <a:pPr>
                <a:defRPr/>
              </a:pPr>
              <a:t>10.9.2022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pPr lvl="0"/>
            <a:endParaRPr lang="sl-SI" noProof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sl-SI" noProof="0"/>
              <a:t>Kliknite za urejanje slogov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wrap="square" lIns="96606" tIns="48303" rIns="96606" bIns="4830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CF400D6F-D7FF-43ED-8C69-3212EC676221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lika 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775" y="-881063"/>
            <a:ext cx="3290888" cy="329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92425-1730-4A16-B756-0559EE2B958F}" type="datetimeFigureOut">
              <a:rPr lang="sl-SI"/>
              <a:pPr>
                <a:defRPr/>
              </a:pPr>
              <a:t>10.9.2022</a:t>
            </a:fld>
            <a:endParaRPr lang="sl-SI"/>
          </a:p>
        </p:txBody>
      </p:sp>
      <p:sp>
        <p:nvSpPr>
          <p:cNvPr id="6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C9BD5-A56D-412C-BA7D-C0A102FCDCCA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ADAAA-DD69-40EB-8DC8-9493D60D5F45}" type="datetimeFigureOut">
              <a:rPr lang="sl-SI"/>
              <a:pPr>
                <a:defRPr/>
              </a:pPr>
              <a:t>10.9.2022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000AC7-670B-452A-B2FC-04B753BBC050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17D2D-84F2-41AE-9FDC-48E72D1CCE0E}" type="datetimeFigureOut">
              <a:rPr lang="sl-SI"/>
              <a:pPr>
                <a:defRPr/>
              </a:pPr>
              <a:t>10.9.2022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FAB64-51CF-48BC-ABCB-EA0401A95E40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305550" y="-1"/>
            <a:ext cx="4533900" cy="6858001"/>
          </a:xfrm>
          <a:custGeom>
            <a:avLst/>
            <a:gdLst>
              <a:gd name="connsiteX0" fmla="*/ 0 w 3853218"/>
              <a:gd name="connsiteY0" fmla="*/ 0 h 5152030"/>
              <a:gd name="connsiteX1" fmla="*/ 3853218 w 3853218"/>
              <a:gd name="connsiteY1" fmla="*/ 0 h 5152030"/>
              <a:gd name="connsiteX2" fmla="*/ 3853218 w 3853218"/>
              <a:gd name="connsiteY2" fmla="*/ 5152030 h 5152030"/>
              <a:gd name="connsiteX3" fmla="*/ 0 w 3853218"/>
              <a:gd name="connsiteY3" fmla="*/ 5152030 h 5152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53218" h="5152030">
                <a:moveTo>
                  <a:pt x="0" y="0"/>
                </a:moveTo>
                <a:lnTo>
                  <a:pt x="3853218" y="0"/>
                </a:lnTo>
                <a:lnTo>
                  <a:pt x="3853218" y="5152030"/>
                </a:lnTo>
                <a:lnTo>
                  <a:pt x="0" y="5152030"/>
                </a:lnTo>
                <a:close/>
              </a:path>
            </a:pathLst>
          </a:custGeom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715000" y="0"/>
            <a:ext cx="6477000" cy="6858000"/>
          </a:xfrm>
          <a:custGeom>
            <a:avLst/>
            <a:gdLst>
              <a:gd name="connsiteX0" fmla="*/ 0 w 6477000"/>
              <a:gd name="connsiteY0" fmla="*/ 0 h 6858000"/>
              <a:gd name="connsiteX1" fmla="*/ 6477000 w 6477000"/>
              <a:gd name="connsiteY1" fmla="*/ 0 h 6858000"/>
              <a:gd name="connsiteX2" fmla="*/ 6477000 w 6477000"/>
              <a:gd name="connsiteY2" fmla="*/ 6858000 h 6858000"/>
              <a:gd name="connsiteX3" fmla="*/ 0 w 6477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7000" h="6858000">
                <a:moveTo>
                  <a:pt x="0" y="0"/>
                </a:moveTo>
                <a:lnTo>
                  <a:pt x="6477000" y="0"/>
                </a:lnTo>
                <a:lnTo>
                  <a:pt x="6477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715001" y="0"/>
            <a:ext cx="4133850" cy="4629150"/>
          </a:xfrm>
          <a:custGeom>
            <a:avLst/>
            <a:gdLst>
              <a:gd name="connsiteX0" fmla="*/ 0 w 4133850"/>
              <a:gd name="connsiteY0" fmla="*/ 0 h 4629150"/>
              <a:gd name="connsiteX1" fmla="*/ 4133850 w 4133850"/>
              <a:gd name="connsiteY1" fmla="*/ 0 h 4629150"/>
              <a:gd name="connsiteX2" fmla="*/ 4133850 w 4133850"/>
              <a:gd name="connsiteY2" fmla="*/ 4629150 h 4629150"/>
              <a:gd name="connsiteX3" fmla="*/ 0 w 4133850"/>
              <a:gd name="connsiteY3" fmla="*/ 4629150 h 462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3850" h="4629150">
                <a:moveTo>
                  <a:pt x="0" y="0"/>
                </a:moveTo>
                <a:lnTo>
                  <a:pt x="4133850" y="0"/>
                </a:lnTo>
                <a:lnTo>
                  <a:pt x="4133850" y="4629150"/>
                </a:lnTo>
                <a:lnTo>
                  <a:pt x="0" y="4629150"/>
                </a:lnTo>
                <a:close/>
              </a:path>
            </a:pathLst>
          </a:custGeom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09675" y="923925"/>
            <a:ext cx="9772650" cy="50101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 Narrow" panose="020B0606020202030204" pitchFamily="34" charset="0"/>
              </a:defRPr>
            </a:lvl1pPr>
          </a:lstStyle>
          <a:p>
            <a:r>
              <a:rPr lang="sl-SI" dirty="0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dirty="0"/>
              <a:t>Kliknite, če želite urediti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009F2-3194-4CBC-A631-1BA34F7510E2}" type="datetimeFigureOut">
              <a:rPr lang="sl-SI"/>
              <a:pPr>
                <a:defRPr/>
              </a:pPr>
              <a:t>10.9.2022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79D88-DED8-4802-8862-425CD4AD2E1A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FF4DA-D50D-4379-93B9-37CDDC93E106}" type="datetimeFigureOut">
              <a:rPr lang="sl-SI"/>
              <a:pPr>
                <a:defRPr/>
              </a:pPr>
              <a:t>10.9.2022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4E275-9AE2-49A8-8C3F-B168C14B37C3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26C73-4343-4528-98C5-202CBF4C9C0F}" type="datetimeFigureOut">
              <a:rPr lang="sl-SI"/>
              <a:pPr>
                <a:defRPr/>
              </a:pPr>
              <a:t>10.9.2022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2A450-5F83-4DA1-B65B-7949A4834A4D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16833-71C6-4F4D-A60D-BD810BE67F06}" type="datetimeFigureOut">
              <a:rPr lang="sl-SI"/>
              <a:pPr>
                <a:defRPr/>
              </a:pPr>
              <a:t>10.9.2022</a:t>
            </a:fld>
            <a:endParaRPr lang="sl-SI"/>
          </a:p>
        </p:txBody>
      </p:sp>
      <p:sp>
        <p:nvSpPr>
          <p:cNvPr id="6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D7B0C-52B0-41E7-B11A-FF05B3A8337D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7E112-C4D4-4A52-B2F0-008269BB7E48}" type="datetimeFigureOut">
              <a:rPr lang="sl-SI"/>
              <a:pPr>
                <a:defRPr/>
              </a:pPr>
              <a:t>10.9.2022</a:t>
            </a:fld>
            <a:endParaRPr lang="sl-SI"/>
          </a:p>
        </p:txBody>
      </p:sp>
      <p:sp>
        <p:nvSpPr>
          <p:cNvPr id="8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A4D90-062C-4C75-8AA0-72C37A1218D6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DC997-E312-4654-9542-B6F4D443EA41}" type="datetimeFigureOut">
              <a:rPr lang="sl-SI"/>
              <a:pPr>
                <a:defRPr/>
              </a:pPr>
              <a:t>10.9.2022</a:t>
            </a:fld>
            <a:endParaRPr lang="sl-SI"/>
          </a:p>
        </p:txBody>
      </p:sp>
      <p:sp>
        <p:nvSpPr>
          <p:cNvPr id="4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3C684D-ADD8-4950-9885-37C8E37A80EA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FB564-9888-4B58-8A7F-4FB1413155E9}" type="datetimeFigureOut">
              <a:rPr lang="sl-SI"/>
              <a:pPr>
                <a:defRPr/>
              </a:pPr>
              <a:t>10.9.2022</a:t>
            </a:fld>
            <a:endParaRPr lang="sl-SI"/>
          </a:p>
        </p:txBody>
      </p:sp>
      <p:sp>
        <p:nvSpPr>
          <p:cNvPr id="3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ACC592-809C-4999-8365-644F63B7E958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7873F-85ED-4E46-84D3-BD59A9BC1F29}" type="datetimeFigureOut">
              <a:rPr lang="sl-SI"/>
              <a:pPr>
                <a:defRPr/>
              </a:pPr>
              <a:t>10.9.2022</a:t>
            </a:fld>
            <a:endParaRPr lang="sl-SI"/>
          </a:p>
        </p:txBody>
      </p:sp>
      <p:sp>
        <p:nvSpPr>
          <p:cNvPr id="6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310B3-FD0D-404B-A7A5-579938BCAE69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značba mesta naslova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Kliknite, če želite urediti slog naslova matrice</a:t>
            </a:r>
          </a:p>
        </p:txBody>
      </p:sp>
      <p:sp>
        <p:nvSpPr>
          <p:cNvPr id="1027" name="Označba mesta besedila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Kliknite za urejanje slogov besedila matrice</a:t>
            </a:r>
          </a:p>
          <a:p>
            <a:pPr lvl="1"/>
            <a:r>
              <a:rPr lang="sl-SI" altLang="sl-SI" smtClean="0"/>
              <a:t>Druga raven</a:t>
            </a:r>
          </a:p>
          <a:p>
            <a:pPr lvl="2"/>
            <a:r>
              <a:rPr lang="sl-SI" altLang="sl-SI" smtClean="0"/>
              <a:t>Tretja raven</a:t>
            </a:r>
          </a:p>
          <a:p>
            <a:pPr lvl="3"/>
            <a:r>
              <a:rPr lang="sl-SI" altLang="sl-SI" smtClean="0"/>
              <a:t>Četrta raven</a:t>
            </a:r>
          </a:p>
          <a:p>
            <a:pPr lvl="4"/>
            <a:r>
              <a:rPr lang="sl-SI" altLang="sl-SI" smtClean="0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C00933-03F3-4353-9907-BD85D4A63D22}" type="datetimeFigureOut">
              <a:rPr lang="sl-SI"/>
              <a:pPr>
                <a:defRPr/>
              </a:pPr>
              <a:t>10.9.2022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ACFBB39-0549-4B42-ADA2-6BAA823F324E}" type="slidenum">
              <a:rPr lang="sl-SI" altLang="sl-SI"/>
              <a:pPr/>
              <a:t>‹#›</a:t>
            </a:fld>
            <a:endParaRPr lang="sl-SI" altLang="sl-SI"/>
          </a:p>
        </p:txBody>
      </p:sp>
      <p:pic>
        <p:nvPicPr>
          <p:cNvPr id="1031" name="Slika 9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102225" y="-3148013"/>
            <a:ext cx="7089775" cy="1002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Slika 11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58775" y="-881063"/>
            <a:ext cx="3290888" cy="329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4" r:id="rId13"/>
    <p:sldLayoutId id="2147483845" r:id="rId14"/>
    <p:sldLayoutId id="2147483846" r:id="rId15"/>
    <p:sldLayoutId id="2147483847" r:id="rId1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6207125"/>
            <a:ext cx="44704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Ljubljana • 19. 6. 2020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428625" y="3832225"/>
            <a:ext cx="5848350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sl-SI" altLang="sl-SI" sz="6500" b="1" baseline="30000" dirty="0" smtClean="0">
                <a:solidFill>
                  <a:srgbClr val="231F20"/>
                </a:solidFill>
                <a:latin typeface="Arial Narrow" pitchFamily="34" charset="0"/>
                <a:cs typeface="Arial" charset="0"/>
              </a:rPr>
              <a:t>RAZVRŠČANJE</a:t>
            </a:r>
            <a:endParaRPr lang="sl-SI" altLang="sl-SI" sz="6500" b="1" baseline="30000" dirty="0">
              <a:solidFill>
                <a:srgbClr val="231F20"/>
              </a:solidFill>
              <a:latin typeface="Arial Narrow" pitchFamily="34" charset="0"/>
              <a:cs typeface="Arial" charset="0"/>
            </a:endParaRPr>
          </a:p>
          <a:p>
            <a:pPr eaLnBrk="1" hangingPunct="1"/>
            <a:r>
              <a:rPr lang="sl-SI" altLang="sl-SI" sz="6500" b="1" baseline="30000" dirty="0">
                <a:solidFill>
                  <a:srgbClr val="231F20"/>
                </a:solidFill>
                <a:latin typeface="Arial Narrow" pitchFamily="34" charset="0"/>
                <a:cs typeface="Arial" charset="0"/>
              </a:rPr>
              <a:t>Pionir I</a:t>
            </a:r>
            <a:endParaRPr lang="en-US" altLang="sl-SI" sz="6500" b="1" baseline="30000" dirty="0">
              <a:solidFill>
                <a:srgbClr val="231F20"/>
              </a:solidFill>
              <a:latin typeface="Arial Narrow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1085850" y="1714500"/>
            <a:ext cx="84234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l-SI" sz="2800" dirty="0" smtClean="0">
                <a:latin typeface="Barlow Condensed" pitchFamily="2" charset="-18"/>
              </a:rPr>
              <a:t>    Razvrščanje</a:t>
            </a:r>
          </a:p>
          <a:p>
            <a:pPr>
              <a:buFont typeface="Arial" pitchFamily="34" charset="0"/>
              <a:buChar char="•"/>
            </a:pPr>
            <a:r>
              <a:rPr lang="sl-SI" sz="2800" i="1" dirty="0" smtClean="0">
                <a:latin typeface="Barlow Condensed" pitchFamily="2" charset="-18"/>
              </a:rPr>
              <a:t>    Dvovrstna ureditev</a:t>
            </a:r>
          </a:p>
          <a:p>
            <a:pPr>
              <a:buFont typeface="Arial" pitchFamily="34" charset="0"/>
              <a:buChar char="•"/>
            </a:pPr>
            <a:r>
              <a:rPr lang="sl-SI" sz="2800" dirty="0" smtClean="0">
                <a:latin typeface="Barlow Condensed" pitchFamily="2" charset="-18"/>
              </a:rPr>
              <a:t>    Enovrstna ureditev</a:t>
            </a:r>
          </a:p>
          <a:p>
            <a:pPr>
              <a:buFont typeface="Arial" pitchFamily="34" charset="0"/>
              <a:buChar char="•"/>
            </a:pPr>
            <a:r>
              <a:rPr lang="sl-SI" sz="2800" dirty="0" smtClean="0">
                <a:latin typeface="Barlow Condensed" pitchFamily="2" charset="-18"/>
              </a:rPr>
              <a:t>    Kolona po eden</a:t>
            </a:r>
            <a:endParaRPr lang="sl-SI" dirty="0" smtClean="0">
              <a:latin typeface="Barlow Condensed" pitchFamily="2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1085850" y="1714500"/>
            <a:ext cx="84234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latin typeface="Barlow Condensed" pitchFamily="2" charset="-18"/>
              </a:rPr>
              <a:t>    </a:t>
            </a:r>
            <a:r>
              <a:rPr lang="sl-SI" sz="2800" b="1" dirty="0" smtClean="0">
                <a:latin typeface="Barlow Condensed" pitchFamily="2" charset="-18"/>
              </a:rPr>
              <a:t>Razvrščanje</a:t>
            </a:r>
          </a:p>
          <a:p>
            <a:endParaRPr lang="sl-SI" sz="2800" b="1" dirty="0" smtClean="0">
              <a:latin typeface="Barlow Condensed" pitchFamily="2" charset="-18"/>
            </a:endParaRPr>
          </a:p>
          <a:p>
            <a:pPr>
              <a:buFont typeface="Arial" pitchFamily="34" charset="0"/>
              <a:buChar char="•"/>
            </a:pPr>
            <a:r>
              <a:rPr lang="sl-SI" sz="2800" dirty="0" smtClean="0"/>
              <a:t> je izvajanje posameznih elementov ( razvrščanja ) s</a:t>
            </a:r>
          </a:p>
          <a:p>
            <a:r>
              <a:rPr lang="sl-SI" sz="2800" dirty="0" smtClean="0"/>
              <a:t>  ciljem, da posameznike in enote</a:t>
            </a:r>
          </a:p>
          <a:p>
            <a:r>
              <a:rPr lang="sl-SI" sz="2800" dirty="0" smtClean="0"/>
              <a:t>  razvrstimo v predpisane ureditve</a:t>
            </a:r>
            <a:endParaRPr lang="sl-SI" sz="2800" b="1" dirty="0" smtClean="0">
              <a:latin typeface="Barlow Condensed" pitchFamily="2" charset="-18"/>
            </a:endParaRPr>
          </a:p>
          <a:p>
            <a:r>
              <a:rPr lang="sl-SI" sz="2800" i="1" dirty="0" smtClean="0">
                <a:latin typeface="Barlow Condensed" pitchFamily="2" charset="-18"/>
              </a:rPr>
              <a:t>    </a:t>
            </a:r>
            <a:endParaRPr lang="sl-SI" dirty="0" smtClean="0">
              <a:latin typeface="Barlow Condensed" pitchFamily="2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1531620" y="857250"/>
            <a:ext cx="81838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latin typeface="Barlow Condensed" pitchFamily="2" charset="-18"/>
              </a:rPr>
              <a:t>    </a:t>
            </a:r>
            <a:r>
              <a:rPr lang="sl-SI" sz="2800" b="1" dirty="0" smtClean="0">
                <a:latin typeface="Barlow Condensed" pitchFamily="2" charset="-18"/>
              </a:rPr>
              <a:t>Enovrstna ureditev</a:t>
            </a:r>
          </a:p>
          <a:p>
            <a:endParaRPr lang="sl-SI" sz="1200" b="1" dirty="0" smtClean="0">
              <a:latin typeface="Barlow Condensed" pitchFamily="2" charset="-18"/>
            </a:endParaRPr>
          </a:p>
          <a:p>
            <a:pPr>
              <a:buFont typeface="Arial" pitchFamily="34" charset="0"/>
              <a:buChar char="•"/>
            </a:pPr>
            <a:r>
              <a:rPr lang="sl-SI" altLang="sl-SI" sz="2400" dirty="0" smtClean="0">
                <a:latin typeface="Barlow Condensed" pitchFamily="2" charset="-18"/>
              </a:rPr>
              <a:t> Je ureditev v kateri stojijo gasilci eden poleg drugega na predpisanih</a:t>
            </a:r>
          </a:p>
          <a:p>
            <a:r>
              <a:rPr lang="sl-SI" altLang="sl-SI" sz="2400" dirty="0" smtClean="0">
                <a:latin typeface="Barlow Condensed" pitchFamily="2" charset="-18"/>
              </a:rPr>
              <a:t>   razmikih - ( širina dlani – 20 cm med rameni) !!!</a:t>
            </a:r>
            <a:endParaRPr lang="sl-SI" sz="2400" dirty="0" smtClean="0">
              <a:latin typeface="Barlow Condensed" pitchFamily="2" charset="-18"/>
            </a:endParaRPr>
          </a:p>
        </p:txBody>
      </p:sp>
      <p:grpSp>
        <p:nvGrpSpPr>
          <p:cNvPr id="17" name="Skupina 16"/>
          <p:cNvGrpSpPr/>
          <p:nvPr/>
        </p:nvGrpSpPr>
        <p:grpSpPr>
          <a:xfrm>
            <a:off x="1678623" y="2434908"/>
            <a:ext cx="7058025" cy="3095625"/>
            <a:chOff x="1678623" y="2754948"/>
            <a:chExt cx="7058025" cy="3095625"/>
          </a:xfrm>
        </p:grpSpPr>
        <p:sp>
          <p:nvSpPr>
            <p:cNvPr id="3" name="AutoShape 3"/>
            <p:cNvSpPr>
              <a:spLocks noChangeArrowheads="1"/>
            </p:cNvSpPr>
            <p:nvPr/>
          </p:nvSpPr>
          <p:spPr bwMode="auto">
            <a:xfrm>
              <a:off x="4918710" y="3978910"/>
              <a:ext cx="649288" cy="647700"/>
            </a:xfrm>
            <a:prstGeom prst="flowChartConnector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sl-SI" altLang="sl-SI"/>
            </a:p>
          </p:txBody>
        </p:sp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5998210" y="3978910"/>
              <a:ext cx="649288" cy="647700"/>
            </a:xfrm>
            <a:prstGeom prst="flowChartConnector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sl-SI" altLang="sl-SI"/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7079298" y="3978910"/>
              <a:ext cx="649287" cy="647700"/>
            </a:xfrm>
            <a:prstGeom prst="flowChartConnector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sl-SI" altLang="sl-SI"/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8087360" y="3978910"/>
              <a:ext cx="649288" cy="647700"/>
            </a:xfrm>
            <a:prstGeom prst="flowChartConnector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sl-SI" altLang="sl-SI"/>
            </a:p>
          </p:txBody>
        </p:sp>
        <p:sp>
          <p:nvSpPr>
            <p:cNvPr id="8" name="AutoShape 13"/>
            <p:cNvSpPr>
              <a:spLocks noChangeArrowheads="1"/>
            </p:cNvSpPr>
            <p:nvPr/>
          </p:nvSpPr>
          <p:spPr bwMode="auto">
            <a:xfrm>
              <a:off x="2758123" y="3978910"/>
              <a:ext cx="649287" cy="647700"/>
            </a:xfrm>
            <a:prstGeom prst="flowChartConnector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sl-SI" altLang="sl-SI"/>
            </a:p>
          </p:txBody>
        </p:sp>
        <p:sp>
          <p:nvSpPr>
            <p:cNvPr id="9" name="AutoShape 15"/>
            <p:cNvSpPr>
              <a:spLocks noChangeArrowheads="1"/>
            </p:cNvSpPr>
            <p:nvPr/>
          </p:nvSpPr>
          <p:spPr bwMode="auto">
            <a:xfrm>
              <a:off x="3837623" y="3978910"/>
              <a:ext cx="649287" cy="647700"/>
            </a:xfrm>
            <a:prstGeom prst="flowChartConnector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sl-SI" altLang="sl-SI"/>
            </a:p>
          </p:txBody>
        </p:sp>
        <p:sp>
          <p:nvSpPr>
            <p:cNvPr id="10" name="AutoShape 16"/>
            <p:cNvSpPr>
              <a:spLocks noChangeArrowheads="1"/>
            </p:cNvSpPr>
            <p:nvPr/>
          </p:nvSpPr>
          <p:spPr bwMode="auto">
            <a:xfrm>
              <a:off x="1678623" y="3978910"/>
              <a:ext cx="649287" cy="647700"/>
            </a:xfrm>
            <a:prstGeom prst="flowChartConnector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sl-SI" altLang="sl-SI"/>
            </a:p>
          </p:txBody>
        </p:sp>
        <p:sp>
          <p:nvSpPr>
            <p:cNvPr id="11" name="Line 17"/>
            <p:cNvSpPr>
              <a:spLocks noChangeShapeType="1"/>
            </p:cNvSpPr>
            <p:nvPr/>
          </p:nvSpPr>
          <p:spPr bwMode="auto">
            <a:xfrm>
              <a:off x="2686685" y="3115310"/>
              <a:ext cx="0" cy="1511300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l-SI"/>
            </a:p>
          </p:txBody>
        </p:sp>
        <p:sp>
          <p:nvSpPr>
            <p:cNvPr id="12" name="Line 18"/>
            <p:cNvSpPr>
              <a:spLocks noChangeShapeType="1"/>
            </p:cNvSpPr>
            <p:nvPr/>
          </p:nvSpPr>
          <p:spPr bwMode="auto">
            <a:xfrm>
              <a:off x="2397760" y="3115310"/>
              <a:ext cx="0" cy="1511300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l-SI"/>
            </a:p>
          </p:txBody>
        </p:sp>
        <p:sp>
          <p:nvSpPr>
            <p:cNvPr id="13" name="Line 19"/>
            <p:cNvSpPr>
              <a:spLocks noChangeShapeType="1"/>
            </p:cNvSpPr>
            <p:nvPr/>
          </p:nvSpPr>
          <p:spPr bwMode="auto">
            <a:xfrm>
              <a:off x="2326323" y="3115310"/>
              <a:ext cx="2016125" cy="0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sl-SI"/>
            </a:p>
          </p:txBody>
        </p:sp>
        <p:sp>
          <p:nvSpPr>
            <p:cNvPr id="14" name="Rectangle 20"/>
            <p:cNvSpPr>
              <a:spLocks noChangeArrowheads="1"/>
            </p:cNvSpPr>
            <p:nvPr/>
          </p:nvSpPr>
          <p:spPr bwMode="auto">
            <a:xfrm>
              <a:off x="4342448" y="2754948"/>
              <a:ext cx="3696846" cy="5847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sl-SI" altLang="sl-SI" sz="32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arlow Condensed" pitchFamily="2" charset="-18"/>
                </a:rPr>
                <a:t>RAZMIK ( ŠIRINA DLANI )</a:t>
              </a:r>
            </a:p>
          </p:txBody>
        </p:sp>
        <p:sp>
          <p:nvSpPr>
            <p:cNvPr id="15" name="AutoShape 21"/>
            <p:cNvSpPr>
              <a:spLocks noChangeArrowheads="1"/>
            </p:cNvSpPr>
            <p:nvPr/>
          </p:nvSpPr>
          <p:spPr bwMode="auto">
            <a:xfrm>
              <a:off x="4918710" y="5202873"/>
              <a:ext cx="649288" cy="647700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sl-SI" altLang="sl-SI">
                <a:solidFill>
                  <a:schemeClr val="accent1"/>
                </a:solidFill>
                <a:latin typeface="Tahoma" pitchFamily="34" charset="0"/>
              </a:endParaRPr>
            </a:p>
          </p:txBody>
        </p:sp>
      </p:grpSp>
      <p:sp>
        <p:nvSpPr>
          <p:cNvPr id="18" name="Pravokotnik 17"/>
          <p:cNvSpPr/>
          <p:nvPr/>
        </p:nvSpPr>
        <p:spPr>
          <a:xfrm>
            <a:off x="2796692" y="5884664"/>
            <a:ext cx="50898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sl-SI" altLang="sl-SI" sz="32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rlow Condensed" pitchFamily="2" charset="-18"/>
              </a:rPr>
              <a:t>RAZMIK</a:t>
            </a:r>
            <a:r>
              <a:rPr lang="sl-SI" altLang="sl-SI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rlow Condensed" pitchFamily="2" charset="-18"/>
              </a:rPr>
              <a:t> -</a:t>
            </a:r>
            <a:r>
              <a:rPr lang="sl-SI" altLang="sl-SI" sz="32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rlow Condensed" pitchFamily="2" charset="-18"/>
              </a:rPr>
              <a:t> </a:t>
            </a:r>
            <a:r>
              <a:rPr lang="sl-SI" altLang="sl-SI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arlow Condensed" pitchFamily="2" charset="-18"/>
              </a:rPr>
              <a:t> </a:t>
            </a:r>
            <a:r>
              <a:rPr lang="sl-SI" altLang="sl-SI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rlow Condensed" pitchFamily="2" charset="-18"/>
              </a:rPr>
              <a:t>je oddaljenost po fronti</a:t>
            </a:r>
            <a:endParaRPr lang="sl-SI" altLang="sl-SI" sz="32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arlow Condensed" pitchFamily="2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4"/>
          <p:cNvSpPr txBox="1">
            <a:spLocks noChangeArrowheads="1"/>
          </p:cNvSpPr>
          <p:nvPr/>
        </p:nvSpPr>
        <p:spPr>
          <a:xfrm>
            <a:off x="1485900" y="952183"/>
            <a:ext cx="8229600" cy="63023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rlow Condensed" pitchFamily="2" charset="-18"/>
                <a:ea typeface="+mj-ea"/>
                <a:cs typeface="+mj-cs"/>
              </a:rPr>
              <a:t>ENOVRSTNA UREDITEV</a:t>
            </a:r>
            <a:endParaRPr kumimoji="0" lang="sl-SI" altLang="sl-SI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rlow Condensed" pitchFamily="2" charset="-18"/>
              <a:ea typeface="+mj-ea"/>
              <a:cs typeface="+mj-cs"/>
            </a:endParaRPr>
          </a:p>
        </p:txBody>
      </p:sp>
      <p:pic>
        <p:nvPicPr>
          <p:cNvPr id="19" name="Picture 7" descr="DSC_00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032973" y="1623060"/>
            <a:ext cx="7129760" cy="47351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1085850" y="1714500"/>
            <a:ext cx="81838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latin typeface="Barlow Condensed" pitchFamily="2" charset="-18"/>
              </a:rPr>
              <a:t>    </a:t>
            </a:r>
            <a:r>
              <a:rPr lang="sl-SI" sz="2800" b="1" dirty="0" smtClean="0">
                <a:latin typeface="Barlow Condensed" pitchFamily="2" charset="-18"/>
              </a:rPr>
              <a:t>Dvovrstna ureditev</a:t>
            </a:r>
          </a:p>
          <a:p>
            <a:endParaRPr lang="sl-SI" sz="2800" b="1" dirty="0" smtClean="0">
              <a:latin typeface="Barlow Condensed" pitchFamily="2" charset="-18"/>
            </a:endParaRPr>
          </a:p>
          <a:p>
            <a:pPr>
              <a:buFont typeface="Arial" pitchFamily="34" charset="0"/>
              <a:buChar char="•"/>
            </a:pPr>
            <a:r>
              <a:rPr lang="sl-SI" sz="2400" dirty="0" smtClean="0">
                <a:latin typeface="Barlow Condensed" pitchFamily="2" charset="-18"/>
              </a:rPr>
              <a:t> </a:t>
            </a:r>
            <a:r>
              <a:rPr lang="it-IT" sz="2400" dirty="0" err="1" smtClean="0">
                <a:latin typeface="Barlow Condensed" pitchFamily="2" charset="-18"/>
              </a:rPr>
              <a:t>Osnovna</a:t>
            </a:r>
            <a:r>
              <a:rPr lang="it-IT" sz="2400" dirty="0" smtClean="0">
                <a:latin typeface="Barlow Condensed" pitchFamily="2" charset="-18"/>
              </a:rPr>
              <a:t> </a:t>
            </a:r>
            <a:r>
              <a:rPr lang="it-IT" sz="2400" dirty="0" err="1" smtClean="0">
                <a:latin typeface="Barlow Condensed" pitchFamily="2" charset="-18"/>
              </a:rPr>
              <a:t>ureditev</a:t>
            </a:r>
            <a:r>
              <a:rPr lang="it-IT" sz="2400" dirty="0" smtClean="0">
                <a:latin typeface="Barlow Condensed" pitchFamily="2" charset="-18"/>
              </a:rPr>
              <a:t> </a:t>
            </a:r>
            <a:r>
              <a:rPr lang="it-IT" sz="2400" dirty="0" err="1" smtClean="0">
                <a:latin typeface="Barlow Condensed" pitchFamily="2" charset="-18"/>
              </a:rPr>
              <a:t>pomeni</a:t>
            </a:r>
            <a:r>
              <a:rPr lang="it-IT" sz="2400" dirty="0" smtClean="0">
                <a:latin typeface="Barlow Condensed" pitchFamily="2" charset="-18"/>
              </a:rPr>
              <a:t>, da se</a:t>
            </a:r>
            <a:r>
              <a:rPr lang="sl-SI" sz="2400" dirty="0" smtClean="0">
                <a:latin typeface="Barlow Condensed" pitchFamily="2" charset="-18"/>
              </a:rPr>
              <a:t> gasilci razvrstijo v dve vrsti na </a:t>
            </a:r>
          </a:p>
          <a:p>
            <a:r>
              <a:rPr lang="sl-SI" sz="2400" dirty="0" smtClean="0">
                <a:latin typeface="Barlow Condensed" pitchFamily="2" charset="-18"/>
              </a:rPr>
              <a:t>   </a:t>
            </a:r>
            <a:r>
              <a:rPr lang="nn-NO" sz="2400" dirty="0" smtClean="0">
                <a:latin typeface="Barlow Condensed" pitchFamily="2" charset="-18"/>
              </a:rPr>
              <a:t>povelje “ Enota (Oddelek, vod), v</a:t>
            </a:r>
            <a:r>
              <a:rPr lang="sl-SI" sz="2400" dirty="0" smtClean="0">
                <a:latin typeface="Barlow Condensed" pitchFamily="2" charset="-18"/>
              </a:rPr>
              <a:t> dve vrsti ZBOR”</a:t>
            </a:r>
          </a:p>
          <a:p>
            <a:endParaRPr lang="sl-SI" sz="2400" dirty="0" smtClean="0">
              <a:latin typeface="Barlow Condensed" pitchFamily="2" charset="-18"/>
            </a:endParaRPr>
          </a:p>
          <a:p>
            <a:pPr>
              <a:buFont typeface="Arial" pitchFamily="34" charset="0"/>
              <a:buChar char="•"/>
            </a:pPr>
            <a:r>
              <a:rPr lang="sl-SI" sz="2400" dirty="0" smtClean="0">
                <a:latin typeface="Barlow Condensed" pitchFamily="2" charset="-18"/>
              </a:rPr>
              <a:t> Je ureditev enote, kjer so gasilci razvrščeni v dve vrsti tako, da gasilci v</a:t>
            </a:r>
          </a:p>
          <a:p>
            <a:r>
              <a:rPr lang="sl-SI" sz="2400" dirty="0" smtClean="0">
                <a:latin typeface="Barlow Condensed" pitchFamily="2" charset="-18"/>
              </a:rPr>
              <a:t>   drugi vrsti pokrivajo </a:t>
            </a:r>
            <a:r>
              <a:rPr lang="pl-PL" sz="2400" dirty="0" smtClean="0">
                <a:latin typeface="Barlow Condensed" pitchFamily="2" charset="-18"/>
              </a:rPr>
              <a:t>gasilce v prvi vrsti na </a:t>
            </a:r>
            <a:r>
              <a:rPr lang="sl-SI" sz="2400" dirty="0" smtClean="0">
                <a:latin typeface="Barlow Condensed" pitchFamily="2" charset="-18"/>
              </a:rPr>
              <a:t>predpisanih odmikih in razmikih.</a:t>
            </a:r>
            <a:r>
              <a:rPr lang="sl-SI" sz="2400" i="1" dirty="0" smtClean="0">
                <a:latin typeface="Barlow Condensed" pitchFamily="2" charset="-18"/>
              </a:rPr>
              <a:t>    </a:t>
            </a:r>
            <a:endParaRPr lang="sl-SI" sz="2400" dirty="0" smtClean="0">
              <a:latin typeface="Barlow Condensed" pitchFamily="2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1463040" y="914400"/>
            <a:ext cx="8183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>
                <a:latin typeface="Barlow Condensed" pitchFamily="2" charset="-18"/>
              </a:rPr>
              <a:t>    </a:t>
            </a:r>
            <a:r>
              <a:rPr lang="sl-SI" sz="2800" b="1" dirty="0" smtClean="0">
                <a:latin typeface="Barlow Condensed" pitchFamily="2" charset="-18"/>
              </a:rPr>
              <a:t>Dvovrstna ureditev</a:t>
            </a:r>
            <a:r>
              <a:rPr lang="sl-SI" sz="2400" dirty="0" smtClean="0">
                <a:latin typeface="Barlow Condensed" pitchFamily="2" charset="-18"/>
              </a:rPr>
              <a:t>.</a:t>
            </a:r>
            <a:r>
              <a:rPr lang="sl-SI" sz="2400" i="1" dirty="0" smtClean="0">
                <a:latin typeface="Barlow Condensed" pitchFamily="2" charset="-18"/>
              </a:rPr>
              <a:t>    </a:t>
            </a:r>
            <a:endParaRPr lang="sl-SI" sz="2400" dirty="0" smtClean="0">
              <a:latin typeface="Barlow Condensed" pitchFamily="2" charset="-18"/>
            </a:endParaRPr>
          </a:p>
        </p:txBody>
      </p:sp>
      <p:grpSp>
        <p:nvGrpSpPr>
          <p:cNvPr id="24" name="Skupina 23"/>
          <p:cNvGrpSpPr/>
          <p:nvPr/>
        </p:nvGrpSpPr>
        <p:grpSpPr>
          <a:xfrm>
            <a:off x="1907223" y="1773238"/>
            <a:ext cx="8135937" cy="3167062"/>
            <a:chOff x="684213" y="1773238"/>
            <a:chExt cx="8135937" cy="3167062"/>
          </a:xfrm>
        </p:grpSpPr>
        <p:sp>
          <p:nvSpPr>
            <p:cNvPr id="3" name="AutoShape 4"/>
            <p:cNvSpPr>
              <a:spLocks noChangeArrowheads="1"/>
            </p:cNvSpPr>
            <p:nvPr/>
          </p:nvSpPr>
          <p:spPr bwMode="auto">
            <a:xfrm>
              <a:off x="3924300" y="3213100"/>
              <a:ext cx="649288" cy="647700"/>
            </a:xfrm>
            <a:prstGeom prst="flowChartConnector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sl-SI" altLang="sl-SI"/>
            </a:p>
          </p:txBody>
        </p:sp>
        <p:sp>
          <p:nvSpPr>
            <p:cNvPr id="5" name="AutoShape 25"/>
            <p:cNvSpPr>
              <a:spLocks noChangeArrowheads="1"/>
            </p:cNvSpPr>
            <p:nvPr/>
          </p:nvSpPr>
          <p:spPr bwMode="auto">
            <a:xfrm>
              <a:off x="5003800" y="3213100"/>
              <a:ext cx="649288" cy="647700"/>
            </a:xfrm>
            <a:prstGeom prst="flowChartConnector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sl-SI" altLang="sl-SI"/>
            </a:p>
          </p:txBody>
        </p:sp>
        <p:sp>
          <p:nvSpPr>
            <p:cNvPr id="6" name="AutoShape 26"/>
            <p:cNvSpPr>
              <a:spLocks noChangeArrowheads="1"/>
            </p:cNvSpPr>
            <p:nvPr/>
          </p:nvSpPr>
          <p:spPr bwMode="auto">
            <a:xfrm>
              <a:off x="6084888" y="3213100"/>
              <a:ext cx="649287" cy="647700"/>
            </a:xfrm>
            <a:prstGeom prst="flowChartConnector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sl-SI" altLang="sl-SI"/>
            </a:p>
          </p:txBody>
        </p:sp>
        <p:sp>
          <p:nvSpPr>
            <p:cNvPr id="7" name="AutoShape 27"/>
            <p:cNvSpPr>
              <a:spLocks noChangeArrowheads="1"/>
            </p:cNvSpPr>
            <p:nvPr/>
          </p:nvSpPr>
          <p:spPr bwMode="auto">
            <a:xfrm>
              <a:off x="7092950" y="3213100"/>
              <a:ext cx="649288" cy="647700"/>
            </a:xfrm>
            <a:prstGeom prst="flowChartConnector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sl-SI" altLang="sl-SI"/>
            </a:p>
          </p:txBody>
        </p:sp>
        <p:sp>
          <p:nvSpPr>
            <p:cNvPr id="8" name="AutoShape 28"/>
            <p:cNvSpPr>
              <a:spLocks noChangeArrowheads="1"/>
            </p:cNvSpPr>
            <p:nvPr/>
          </p:nvSpPr>
          <p:spPr bwMode="auto">
            <a:xfrm>
              <a:off x="7092950" y="2205038"/>
              <a:ext cx="649288" cy="647700"/>
            </a:xfrm>
            <a:prstGeom prst="flowChartConnector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sl-SI" altLang="sl-SI"/>
            </a:p>
          </p:txBody>
        </p:sp>
        <p:sp>
          <p:nvSpPr>
            <p:cNvPr id="9" name="AutoShape 29"/>
            <p:cNvSpPr>
              <a:spLocks noChangeArrowheads="1"/>
            </p:cNvSpPr>
            <p:nvPr/>
          </p:nvSpPr>
          <p:spPr bwMode="auto">
            <a:xfrm>
              <a:off x="2843213" y="2205038"/>
              <a:ext cx="649287" cy="647700"/>
            </a:xfrm>
            <a:prstGeom prst="flowChartConnector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sl-SI" altLang="sl-SI"/>
            </a:p>
          </p:txBody>
        </p:sp>
        <p:sp>
          <p:nvSpPr>
            <p:cNvPr id="10" name="AutoShape 30"/>
            <p:cNvSpPr>
              <a:spLocks noChangeArrowheads="1"/>
            </p:cNvSpPr>
            <p:nvPr/>
          </p:nvSpPr>
          <p:spPr bwMode="auto">
            <a:xfrm>
              <a:off x="3924300" y="2205038"/>
              <a:ext cx="649288" cy="647700"/>
            </a:xfrm>
            <a:prstGeom prst="flowChartConnector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sl-SI" altLang="sl-SI"/>
            </a:p>
          </p:txBody>
        </p:sp>
        <p:sp>
          <p:nvSpPr>
            <p:cNvPr id="11" name="AutoShape 31"/>
            <p:cNvSpPr>
              <a:spLocks noChangeArrowheads="1"/>
            </p:cNvSpPr>
            <p:nvPr/>
          </p:nvSpPr>
          <p:spPr bwMode="auto">
            <a:xfrm>
              <a:off x="5003800" y="2205038"/>
              <a:ext cx="649288" cy="647700"/>
            </a:xfrm>
            <a:prstGeom prst="flowChartConnector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sl-SI" altLang="sl-SI"/>
            </a:p>
          </p:txBody>
        </p:sp>
        <p:sp>
          <p:nvSpPr>
            <p:cNvPr id="12" name="AutoShape 32"/>
            <p:cNvSpPr>
              <a:spLocks noChangeArrowheads="1"/>
            </p:cNvSpPr>
            <p:nvPr/>
          </p:nvSpPr>
          <p:spPr bwMode="auto">
            <a:xfrm>
              <a:off x="6084888" y="2205038"/>
              <a:ext cx="649287" cy="647700"/>
            </a:xfrm>
            <a:prstGeom prst="flowChartConnector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sl-SI" altLang="sl-SI"/>
            </a:p>
          </p:txBody>
        </p:sp>
        <p:sp>
          <p:nvSpPr>
            <p:cNvPr id="13" name="AutoShape 33"/>
            <p:cNvSpPr>
              <a:spLocks noChangeArrowheads="1"/>
            </p:cNvSpPr>
            <p:nvPr/>
          </p:nvSpPr>
          <p:spPr bwMode="auto">
            <a:xfrm>
              <a:off x="684213" y="2205038"/>
              <a:ext cx="649287" cy="647700"/>
            </a:xfrm>
            <a:prstGeom prst="flowChartConnector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sl-SI" altLang="sl-SI">
                <a:solidFill>
                  <a:srgbClr val="66FF33"/>
                </a:solidFill>
                <a:latin typeface="Tahoma" pitchFamily="34" charset="0"/>
              </a:endParaRPr>
            </a:p>
          </p:txBody>
        </p:sp>
        <p:sp>
          <p:nvSpPr>
            <p:cNvPr id="14" name="AutoShape 34"/>
            <p:cNvSpPr>
              <a:spLocks noChangeArrowheads="1"/>
            </p:cNvSpPr>
            <p:nvPr/>
          </p:nvSpPr>
          <p:spPr bwMode="auto">
            <a:xfrm>
              <a:off x="1763713" y="3213100"/>
              <a:ext cx="649287" cy="647700"/>
            </a:xfrm>
            <a:prstGeom prst="flowChartConnector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sl-SI" altLang="sl-SI"/>
            </a:p>
          </p:txBody>
        </p:sp>
        <p:sp>
          <p:nvSpPr>
            <p:cNvPr id="15" name="AutoShape 35"/>
            <p:cNvSpPr>
              <a:spLocks noChangeArrowheads="1"/>
            </p:cNvSpPr>
            <p:nvPr/>
          </p:nvSpPr>
          <p:spPr bwMode="auto">
            <a:xfrm>
              <a:off x="1763713" y="2205038"/>
              <a:ext cx="649287" cy="647700"/>
            </a:xfrm>
            <a:prstGeom prst="flowChartConnector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sl-SI" altLang="sl-SI">
                <a:solidFill>
                  <a:srgbClr val="66FF33"/>
                </a:solidFill>
                <a:latin typeface="Tahoma" pitchFamily="34" charset="0"/>
              </a:endParaRPr>
            </a:p>
          </p:txBody>
        </p:sp>
        <p:sp>
          <p:nvSpPr>
            <p:cNvPr id="16" name="AutoShape 36"/>
            <p:cNvSpPr>
              <a:spLocks noChangeArrowheads="1"/>
            </p:cNvSpPr>
            <p:nvPr/>
          </p:nvSpPr>
          <p:spPr bwMode="auto">
            <a:xfrm>
              <a:off x="2843213" y="3213100"/>
              <a:ext cx="649287" cy="647700"/>
            </a:xfrm>
            <a:prstGeom prst="flowChartConnector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sl-SI" altLang="sl-SI"/>
            </a:p>
          </p:txBody>
        </p:sp>
        <p:sp>
          <p:nvSpPr>
            <p:cNvPr id="17" name="AutoShape 39"/>
            <p:cNvSpPr>
              <a:spLocks noChangeArrowheads="1"/>
            </p:cNvSpPr>
            <p:nvPr/>
          </p:nvSpPr>
          <p:spPr bwMode="auto">
            <a:xfrm>
              <a:off x="684213" y="3213100"/>
              <a:ext cx="649287" cy="647700"/>
            </a:xfrm>
            <a:prstGeom prst="flowChartConnector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sl-SI" altLang="sl-SI"/>
            </a:p>
          </p:txBody>
        </p:sp>
        <p:sp>
          <p:nvSpPr>
            <p:cNvPr id="18" name="Line 40"/>
            <p:cNvSpPr>
              <a:spLocks noChangeShapeType="1"/>
            </p:cNvSpPr>
            <p:nvPr/>
          </p:nvSpPr>
          <p:spPr bwMode="auto">
            <a:xfrm>
              <a:off x="6300788" y="2852738"/>
              <a:ext cx="1655762" cy="0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l-SI"/>
            </a:p>
          </p:txBody>
        </p:sp>
        <p:sp>
          <p:nvSpPr>
            <p:cNvPr id="19" name="Line 41"/>
            <p:cNvSpPr>
              <a:spLocks noChangeShapeType="1"/>
            </p:cNvSpPr>
            <p:nvPr/>
          </p:nvSpPr>
          <p:spPr bwMode="auto">
            <a:xfrm>
              <a:off x="6300788" y="3213100"/>
              <a:ext cx="1655762" cy="0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l-SI"/>
            </a:p>
          </p:txBody>
        </p:sp>
        <p:sp>
          <p:nvSpPr>
            <p:cNvPr id="20" name="Line 45"/>
            <p:cNvSpPr>
              <a:spLocks noChangeShapeType="1"/>
            </p:cNvSpPr>
            <p:nvPr/>
          </p:nvSpPr>
          <p:spPr bwMode="auto">
            <a:xfrm flipV="1">
              <a:off x="8027988" y="2781300"/>
              <a:ext cx="0" cy="287338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sl-SI"/>
            </a:p>
          </p:txBody>
        </p:sp>
        <p:sp>
          <p:nvSpPr>
            <p:cNvPr id="21" name="Rectangle 47"/>
            <p:cNvSpPr>
              <a:spLocks noChangeArrowheads="1"/>
            </p:cNvSpPr>
            <p:nvPr/>
          </p:nvSpPr>
          <p:spPr bwMode="auto">
            <a:xfrm>
              <a:off x="8243888" y="1773238"/>
              <a:ext cx="576262" cy="255454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sl-SI" altLang="sl-SI" sz="3200" b="1" dirty="0" smtClean="0">
                  <a:solidFill>
                    <a:srgbClr val="66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arlow Condensed" pitchFamily="2" charset="-18"/>
                </a:rPr>
                <a:t>O</a:t>
              </a:r>
            </a:p>
            <a:p>
              <a:pPr algn="ctr" eaLnBrk="1" hangingPunct="1">
                <a:defRPr/>
              </a:pPr>
              <a:r>
                <a:rPr lang="sl-SI" altLang="sl-SI" sz="3200" b="1" dirty="0" smtClean="0">
                  <a:solidFill>
                    <a:srgbClr val="66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arlow Condensed" pitchFamily="2" charset="-18"/>
                </a:rPr>
                <a:t>DM</a:t>
              </a:r>
            </a:p>
            <a:p>
              <a:pPr algn="ctr" eaLnBrk="1" hangingPunct="1">
                <a:defRPr/>
              </a:pPr>
              <a:r>
                <a:rPr lang="sl-SI" altLang="sl-SI" sz="3200" b="1" dirty="0" smtClean="0">
                  <a:solidFill>
                    <a:srgbClr val="66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arlow Condensed" pitchFamily="2" charset="-18"/>
                </a:rPr>
                <a:t>I</a:t>
              </a:r>
            </a:p>
            <a:p>
              <a:pPr algn="ctr" eaLnBrk="1" hangingPunct="1">
                <a:defRPr/>
              </a:pPr>
              <a:r>
                <a:rPr lang="sl-SI" altLang="sl-SI" sz="3200" b="1" dirty="0" smtClean="0">
                  <a:solidFill>
                    <a:srgbClr val="66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arlow Condensed" pitchFamily="2" charset="-18"/>
                </a:rPr>
                <a:t>K</a:t>
              </a:r>
              <a:endParaRPr lang="sl-SI" altLang="sl-SI" sz="32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rlow Condensed" pitchFamily="2" charset="-18"/>
              </a:endParaRPr>
            </a:p>
          </p:txBody>
        </p:sp>
        <p:sp>
          <p:nvSpPr>
            <p:cNvPr id="22" name="AutoShape 48"/>
            <p:cNvSpPr>
              <a:spLocks noChangeArrowheads="1"/>
            </p:cNvSpPr>
            <p:nvPr/>
          </p:nvSpPr>
          <p:spPr bwMode="auto">
            <a:xfrm>
              <a:off x="3924300" y="4292600"/>
              <a:ext cx="649288" cy="647700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sl-SI" altLang="sl-SI">
                <a:solidFill>
                  <a:schemeClr val="accent1"/>
                </a:solidFill>
                <a:latin typeface="Tahoma" pitchFamily="34" charset="0"/>
              </a:endParaRPr>
            </a:p>
          </p:txBody>
        </p:sp>
        <p:sp>
          <p:nvSpPr>
            <p:cNvPr id="23" name="Line 52"/>
            <p:cNvSpPr>
              <a:spLocks noChangeShapeType="1"/>
            </p:cNvSpPr>
            <p:nvPr/>
          </p:nvSpPr>
          <p:spPr bwMode="auto">
            <a:xfrm>
              <a:off x="8027988" y="3141663"/>
              <a:ext cx="0" cy="144462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25" name="Pravokotnik 24"/>
          <p:cNvSpPr/>
          <p:nvPr/>
        </p:nvSpPr>
        <p:spPr>
          <a:xfrm>
            <a:off x="1710842" y="5370314"/>
            <a:ext cx="76046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sl-SI" altLang="sl-SI" sz="3200" b="1" u="sng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rlow Condensed" pitchFamily="2" charset="-18"/>
              </a:rPr>
              <a:t>ODMIK</a:t>
            </a:r>
            <a:r>
              <a:rPr lang="sl-SI" altLang="sl-SI" sz="32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rlow Condensed" pitchFamily="2" charset="-18"/>
              </a:rPr>
              <a:t> </a:t>
            </a:r>
            <a:r>
              <a:rPr lang="sl-SI" altLang="sl-SI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rlow Condensed" pitchFamily="2" charset="-18"/>
              </a:rPr>
              <a:t>- je oddaljenost po globini- 110 cm med konicami čevljev– iztegnjena leva roka</a:t>
            </a:r>
            <a:endParaRPr lang="sl-SI" altLang="sl-SI" sz="32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arlow Condensed" pitchFamily="2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1463040" y="822960"/>
            <a:ext cx="8183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>
                <a:latin typeface="Barlow Condensed" pitchFamily="2" charset="-18"/>
              </a:rPr>
              <a:t>    </a:t>
            </a:r>
            <a:r>
              <a:rPr lang="sl-SI" sz="2800" b="1" dirty="0" smtClean="0">
                <a:latin typeface="Barlow Condensed" pitchFamily="2" charset="-18"/>
              </a:rPr>
              <a:t>Dvovrstna ureditev</a:t>
            </a:r>
            <a:r>
              <a:rPr lang="sl-SI" sz="2400" dirty="0" smtClean="0">
                <a:latin typeface="Barlow Condensed" pitchFamily="2" charset="-18"/>
              </a:rPr>
              <a:t>.</a:t>
            </a:r>
            <a:r>
              <a:rPr lang="sl-SI" sz="2400" i="1" dirty="0" smtClean="0">
                <a:latin typeface="Barlow Condensed" pitchFamily="2" charset="-18"/>
              </a:rPr>
              <a:t>    </a:t>
            </a:r>
            <a:endParaRPr lang="sl-SI" sz="2400" dirty="0" smtClean="0">
              <a:latin typeface="Barlow Condensed" pitchFamily="2" charset="-18"/>
            </a:endParaRPr>
          </a:p>
        </p:txBody>
      </p:sp>
      <p:pic>
        <p:nvPicPr>
          <p:cNvPr id="26" name="Picture 8" descr="DSC_00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30120" y="1427163"/>
            <a:ext cx="7245350" cy="4810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1520190" y="742950"/>
            <a:ext cx="81838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latin typeface="Barlow Condensed" pitchFamily="2" charset="-18"/>
              </a:rPr>
              <a:t>    </a:t>
            </a:r>
            <a:r>
              <a:rPr lang="sl-SI" sz="2800" b="1" dirty="0" smtClean="0">
                <a:latin typeface="Barlow Condensed" pitchFamily="2" charset="-18"/>
              </a:rPr>
              <a:t>Kolona po eden</a:t>
            </a:r>
            <a:endParaRPr lang="sl-SI" sz="2800" b="1" dirty="0" smtClean="0">
              <a:latin typeface="Barlow Condensed" pitchFamily="2" charset="-18"/>
            </a:endParaRPr>
          </a:p>
          <a:p>
            <a:endParaRPr lang="sl-SI" sz="1200" b="1" dirty="0" smtClean="0">
              <a:latin typeface="Barlow Condensed" pitchFamily="2" charset="-1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sl-SI" altLang="sl-SI" sz="2400" dirty="0" smtClean="0">
                <a:latin typeface="Barlow Condensed" pitchFamily="2" charset="-18"/>
              </a:rPr>
              <a:t> </a:t>
            </a:r>
            <a:r>
              <a:rPr lang="sl-SI" altLang="sl-SI" sz="2400" dirty="0" smtClean="0">
                <a:latin typeface="Barlow Condensed" pitchFamily="2" charset="-18"/>
              </a:rPr>
              <a:t> </a:t>
            </a:r>
            <a:r>
              <a:rPr lang="sl-SI" altLang="sl-SI" sz="2400" b="1" dirty="0" smtClean="0">
                <a:latin typeface="Barlow Condensed" pitchFamily="2" charset="-18"/>
              </a:rPr>
              <a:t>je </a:t>
            </a:r>
            <a:r>
              <a:rPr lang="sl-SI" altLang="sl-SI" sz="2400" b="1" dirty="0" smtClean="0">
                <a:latin typeface="Barlow Condensed" pitchFamily="2" charset="-18"/>
              </a:rPr>
              <a:t>razvrstitev enote, v kateri so gasilci razvrščeni drug </a:t>
            </a:r>
            <a:r>
              <a:rPr lang="sl-SI" altLang="sl-SI" sz="2400" b="1" dirty="0" smtClean="0">
                <a:latin typeface="Barlow Condensed" pitchFamily="2" charset="-18"/>
              </a:rPr>
              <a:t>za drugim v</a:t>
            </a:r>
          </a:p>
          <a:p>
            <a:pPr eaLnBrk="1" hangingPunct="1">
              <a:defRPr/>
            </a:pPr>
            <a:r>
              <a:rPr lang="sl-SI" altLang="sl-SI" sz="2400" b="1" dirty="0" smtClean="0">
                <a:latin typeface="Barlow Condensed" pitchFamily="2" charset="-18"/>
              </a:rPr>
              <a:t>    pokritju na predpisanem odmiku. ( </a:t>
            </a:r>
            <a:r>
              <a:rPr lang="sl-SI" altLang="sl-SI" sz="2400" b="1" dirty="0" smtClean="0">
                <a:latin typeface="Barlow Condensed" pitchFamily="2" charset="-18"/>
              </a:rPr>
              <a:t>razdalja iztegnjene roke )</a:t>
            </a:r>
            <a:endParaRPr lang="sl-SI" altLang="sl-SI" sz="2400" b="1" dirty="0">
              <a:latin typeface="Barlow Condensed" pitchFamily="2" charset="-18"/>
            </a:endParaRPr>
          </a:p>
        </p:txBody>
      </p:sp>
      <p:pic>
        <p:nvPicPr>
          <p:cNvPr id="6" name="Picture 6" descr="kolona po ed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2881" y="2375854"/>
            <a:ext cx="9474199" cy="403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160020" y="1383030"/>
            <a:ext cx="24345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latin typeface="Barlow Condensed" pitchFamily="2" charset="-18"/>
              </a:rPr>
              <a:t>    </a:t>
            </a:r>
            <a:r>
              <a:rPr lang="sl-SI" sz="2800" b="1" dirty="0" smtClean="0">
                <a:latin typeface="Barlow Condensed" pitchFamily="2" charset="-18"/>
              </a:rPr>
              <a:t>Ureditev</a:t>
            </a:r>
            <a:endParaRPr lang="sl-SI" sz="2800" b="1" dirty="0" smtClean="0">
              <a:latin typeface="Barlow Condensed" pitchFamily="2" charset="-18"/>
            </a:endParaRPr>
          </a:p>
          <a:p>
            <a:endParaRPr lang="sl-SI" sz="1200" b="1" dirty="0" smtClean="0">
              <a:latin typeface="Barlow Condensed" pitchFamily="2" charset="-1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sl-SI" altLang="sl-SI" sz="2400" dirty="0" smtClean="0">
                <a:latin typeface="Barlow Condensed" pitchFamily="2" charset="-18"/>
              </a:rPr>
              <a:t> </a:t>
            </a:r>
            <a:r>
              <a:rPr lang="sl-SI" altLang="sl-SI" sz="2400" dirty="0" smtClean="0">
                <a:latin typeface="Barlow Condensed" pitchFamily="2" charset="-18"/>
              </a:rPr>
              <a:t> </a:t>
            </a:r>
            <a:r>
              <a:rPr lang="sl-SI" altLang="sl-SI" sz="2400" b="1" dirty="0" smtClean="0">
                <a:latin typeface="Barlow Condensed" pitchFamily="2" charset="-18"/>
              </a:rPr>
              <a:t>razmik in odmik</a:t>
            </a:r>
            <a:endParaRPr lang="sl-SI" altLang="sl-SI" sz="2400" b="1" dirty="0">
              <a:latin typeface="Barlow Condensed" pitchFamily="2" charset="-18"/>
            </a:endParaRPr>
          </a:p>
        </p:txBody>
      </p:sp>
      <p:grpSp>
        <p:nvGrpSpPr>
          <p:cNvPr id="55" name="Skupina 54"/>
          <p:cNvGrpSpPr/>
          <p:nvPr/>
        </p:nvGrpSpPr>
        <p:grpSpPr>
          <a:xfrm>
            <a:off x="2981643" y="960121"/>
            <a:ext cx="8162607" cy="5554980"/>
            <a:chOff x="1701483" y="881063"/>
            <a:chExt cx="8029575" cy="5576887"/>
          </a:xfrm>
        </p:grpSpPr>
        <p:sp>
          <p:nvSpPr>
            <p:cNvPr id="4" name="AutoShape 2"/>
            <p:cNvSpPr>
              <a:spLocks noChangeArrowheads="1"/>
            </p:cNvSpPr>
            <p:nvPr/>
          </p:nvSpPr>
          <p:spPr bwMode="auto">
            <a:xfrm>
              <a:off x="4941570" y="3620770"/>
              <a:ext cx="649288" cy="647700"/>
            </a:xfrm>
            <a:prstGeom prst="flowChartConnector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sl-SI" altLang="sl-SI"/>
            </a:p>
          </p:txBody>
        </p:sp>
        <p:sp>
          <p:nvSpPr>
            <p:cNvPr id="7" name="AutoShape 3"/>
            <p:cNvSpPr>
              <a:spLocks noChangeArrowheads="1"/>
            </p:cNvSpPr>
            <p:nvPr/>
          </p:nvSpPr>
          <p:spPr bwMode="auto">
            <a:xfrm>
              <a:off x="6021070" y="3620770"/>
              <a:ext cx="649288" cy="647700"/>
            </a:xfrm>
            <a:prstGeom prst="flowChartConnector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sl-SI" altLang="sl-SI"/>
            </a:p>
          </p:txBody>
        </p:sp>
        <p:sp>
          <p:nvSpPr>
            <p:cNvPr id="8" name="AutoShape 4"/>
            <p:cNvSpPr>
              <a:spLocks noChangeArrowheads="1"/>
            </p:cNvSpPr>
            <p:nvPr/>
          </p:nvSpPr>
          <p:spPr bwMode="auto">
            <a:xfrm>
              <a:off x="7102158" y="3620770"/>
              <a:ext cx="649287" cy="647700"/>
            </a:xfrm>
            <a:prstGeom prst="flowChartConnector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sl-SI" altLang="sl-SI"/>
            </a:p>
          </p:txBody>
        </p:sp>
        <p:sp>
          <p:nvSpPr>
            <p:cNvPr id="9" name="AutoShape 5"/>
            <p:cNvSpPr>
              <a:spLocks noChangeArrowheads="1"/>
            </p:cNvSpPr>
            <p:nvPr/>
          </p:nvSpPr>
          <p:spPr bwMode="auto">
            <a:xfrm>
              <a:off x="8110220" y="3620770"/>
              <a:ext cx="649288" cy="647700"/>
            </a:xfrm>
            <a:prstGeom prst="flowChartConnector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sl-SI" altLang="sl-SI"/>
            </a:p>
          </p:txBody>
        </p:sp>
        <p:sp>
          <p:nvSpPr>
            <p:cNvPr id="10" name="AutoShape 6"/>
            <p:cNvSpPr>
              <a:spLocks noChangeArrowheads="1"/>
            </p:cNvSpPr>
            <p:nvPr/>
          </p:nvSpPr>
          <p:spPr bwMode="auto">
            <a:xfrm>
              <a:off x="8110220" y="2612708"/>
              <a:ext cx="649288" cy="647700"/>
            </a:xfrm>
            <a:prstGeom prst="flowChartConnector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sl-SI" altLang="sl-SI"/>
            </a:p>
          </p:txBody>
        </p:sp>
        <p:sp>
          <p:nvSpPr>
            <p:cNvPr id="11" name="AutoShape 7"/>
            <p:cNvSpPr>
              <a:spLocks noChangeArrowheads="1"/>
            </p:cNvSpPr>
            <p:nvPr/>
          </p:nvSpPr>
          <p:spPr bwMode="auto">
            <a:xfrm>
              <a:off x="3860483" y="2612708"/>
              <a:ext cx="649287" cy="647700"/>
            </a:xfrm>
            <a:prstGeom prst="flowChartConnector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sl-SI" altLang="sl-SI"/>
            </a:p>
          </p:txBody>
        </p:sp>
        <p:sp>
          <p:nvSpPr>
            <p:cNvPr id="12" name="AutoShape 8"/>
            <p:cNvSpPr>
              <a:spLocks noChangeArrowheads="1"/>
            </p:cNvSpPr>
            <p:nvPr/>
          </p:nvSpPr>
          <p:spPr bwMode="auto">
            <a:xfrm>
              <a:off x="4941570" y="2612708"/>
              <a:ext cx="649288" cy="647700"/>
            </a:xfrm>
            <a:prstGeom prst="flowChartConnector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sl-SI" altLang="sl-SI"/>
            </a:p>
          </p:txBody>
        </p:sp>
        <p:sp>
          <p:nvSpPr>
            <p:cNvPr id="13" name="AutoShape 9"/>
            <p:cNvSpPr>
              <a:spLocks noChangeArrowheads="1"/>
            </p:cNvSpPr>
            <p:nvPr/>
          </p:nvSpPr>
          <p:spPr bwMode="auto">
            <a:xfrm>
              <a:off x="6021070" y="2612708"/>
              <a:ext cx="649288" cy="647700"/>
            </a:xfrm>
            <a:prstGeom prst="flowChartConnector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sl-SI" altLang="sl-SI"/>
            </a:p>
          </p:txBody>
        </p:sp>
        <p:sp>
          <p:nvSpPr>
            <p:cNvPr id="14" name="AutoShape 10"/>
            <p:cNvSpPr>
              <a:spLocks noChangeArrowheads="1"/>
            </p:cNvSpPr>
            <p:nvPr/>
          </p:nvSpPr>
          <p:spPr bwMode="auto">
            <a:xfrm>
              <a:off x="7102158" y="2612708"/>
              <a:ext cx="649287" cy="647700"/>
            </a:xfrm>
            <a:prstGeom prst="flowChartConnector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sl-SI" altLang="sl-SI"/>
            </a:p>
          </p:txBody>
        </p:sp>
        <p:sp>
          <p:nvSpPr>
            <p:cNvPr id="15" name="AutoShape 11"/>
            <p:cNvSpPr>
              <a:spLocks noChangeArrowheads="1"/>
            </p:cNvSpPr>
            <p:nvPr/>
          </p:nvSpPr>
          <p:spPr bwMode="auto">
            <a:xfrm>
              <a:off x="1701483" y="2612708"/>
              <a:ext cx="649287" cy="647700"/>
            </a:xfrm>
            <a:prstGeom prst="flowChartConnector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sl-SI" altLang="sl-SI">
                <a:solidFill>
                  <a:srgbClr val="66FF33"/>
                </a:solidFill>
                <a:latin typeface="Tahoma" pitchFamily="34" charset="0"/>
              </a:endParaRPr>
            </a:p>
          </p:txBody>
        </p:sp>
        <p:sp>
          <p:nvSpPr>
            <p:cNvPr id="16" name="AutoShape 12"/>
            <p:cNvSpPr>
              <a:spLocks noChangeArrowheads="1"/>
            </p:cNvSpPr>
            <p:nvPr/>
          </p:nvSpPr>
          <p:spPr bwMode="auto">
            <a:xfrm>
              <a:off x="2780983" y="3620770"/>
              <a:ext cx="649287" cy="647700"/>
            </a:xfrm>
            <a:prstGeom prst="flowChartConnector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sl-SI" altLang="sl-SI"/>
            </a:p>
          </p:txBody>
        </p:sp>
        <p:sp>
          <p:nvSpPr>
            <p:cNvPr id="17" name="AutoShape 13"/>
            <p:cNvSpPr>
              <a:spLocks noChangeArrowheads="1"/>
            </p:cNvSpPr>
            <p:nvPr/>
          </p:nvSpPr>
          <p:spPr bwMode="auto">
            <a:xfrm>
              <a:off x="2780983" y="2612708"/>
              <a:ext cx="649287" cy="647700"/>
            </a:xfrm>
            <a:prstGeom prst="flowChartConnector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sl-SI" altLang="sl-SI">
                <a:solidFill>
                  <a:srgbClr val="66FF33"/>
                </a:solidFill>
                <a:latin typeface="Tahoma" pitchFamily="34" charset="0"/>
              </a:endParaRPr>
            </a:p>
          </p:txBody>
        </p:sp>
        <p:sp>
          <p:nvSpPr>
            <p:cNvPr id="18" name="AutoShape 14"/>
            <p:cNvSpPr>
              <a:spLocks noChangeArrowheads="1"/>
            </p:cNvSpPr>
            <p:nvPr/>
          </p:nvSpPr>
          <p:spPr bwMode="auto">
            <a:xfrm>
              <a:off x="3860483" y="3620770"/>
              <a:ext cx="649287" cy="647700"/>
            </a:xfrm>
            <a:prstGeom prst="flowChartConnector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sl-SI" altLang="sl-SI"/>
            </a:p>
          </p:txBody>
        </p:sp>
        <p:sp>
          <p:nvSpPr>
            <p:cNvPr id="19" name="AutoShape 15"/>
            <p:cNvSpPr>
              <a:spLocks noChangeArrowheads="1"/>
            </p:cNvSpPr>
            <p:nvPr/>
          </p:nvSpPr>
          <p:spPr bwMode="auto">
            <a:xfrm>
              <a:off x="1701483" y="3620770"/>
              <a:ext cx="649287" cy="647700"/>
            </a:xfrm>
            <a:prstGeom prst="flowChartConnector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sl-SI" altLang="sl-SI"/>
            </a:p>
          </p:txBody>
        </p:sp>
        <p:sp>
          <p:nvSpPr>
            <p:cNvPr id="20" name="AutoShape 16"/>
            <p:cNvSpPr>
              <a:spLocks noChangeArrowheads="1"/>
            </p:cNvSpPr>
            <p:nvPr/>
          </p:nvSpPr>
          <p:spPr bwMode="auto">
            <a:xfrm>
              <a:off x="4981575" y="5810250"/>
              <a:ext cx="649288" cy="647700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sl-SI" altLang="sl-SI">
                <a:solidFill>
                  <a:schemeClr val="accent1"/>
                </a:solidFill>
                <a:latin typeface="Tahoma" pitchFamily="34" charset="0"/>
              </a:endParaRPr>
            </a:p>
          </p:txBody>
        </p:sp>
        <p:sp>
          <p:nvSpPr>
            <p:cNvPr id="21" name="AutoShape 18"/>
            <p:cNvSpPr>
              <a:spLocks noChangeArrowheads="1"/>
            </p:cNvSpPr>
            <p:nvPr/>
          </p:nvSpPr>
          <p:spPr bwMode="auto">
            <a:xfrm>
              <a:off x="1701483" y="1744663"/>
              <a:ext cx="649287" cy="647700"/>
            </a:xfrm>
            <a:prstGeom prst="flowChartConnector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sl-SI" altLang="sl-SI">
                <a:solidFill>
                  <a:srgbClr val="66FF33"/>
                </a:solidFill>
                <a:latin typeface="Tahoma" pitchFamily="34" charset="0"/>
              </a:endParaRPr>
            </a:p>
          </p:txBody>
        </p:sp>
        <p:sp>
          <p:nvSpPr>
            <p:cNvPr id="22" name="AutoShape 19"/>
            <p:cNvSpPr>
              <a:spLocks noChangeArrowheads="1"/>
            </p:cNvSpPr>
            <p:nvPr/>
          </p:nvSpPr>
          <p:spPr bwMode="auto">
            <a:xfrm>
              <a:off x="2780983" y="1744663"/>
              <a:ext cx="649287" cy="647700"/>
            </a:xfrm>
            <a:prstGeom prst="flowChartConnector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sl-SI" altLang="sl-SI">
                <a:solidFill>
                  <a:srgbClr val="66FF33"/>
                </a:solidFill>
                <a:latin typeface="Tahoma" pitchFamily="34" charset="0"/>
              </a:endParaRPr>
            </a:p>
          </p:txBody>
        </p:sp>
        <p:sp>
          <p:nvSpPr>
            <p:cNvPr id="23" name="AutoShape 20"/>
            <p:cNvSpPr>
              <a:spLocks noChangeArrowheads="1"/>
            </p:cNvSpPr>
            <p:nvPr/>
          </p:nvSpPr>
          <p:spPr bwMode="auto">
            <a:xfrm>
              <a:off x="3853498" y="1744663"/>
              <a:ext cx="649287" cy="647700"/>
            </a:xfrm>
            <a:prstGeom prst="flowChartConnector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sl-SI" altLang="sl-SI">
                <a:solidFill>
                  <a:srgbClr val="66FF33"/>
                </a:solidFill>
                <a:latin typeface="Tahoma" pitchFamily="34" charset="0"/>
              </a:endParaRPr>
            </a:p>
          </p:txBody>
        </p:sp>
        <p:sp>
          <p:nvSpPr>
            <p:cNvPr id="24" name="AutoShape 21"/>
            <p:cNvSpPr>
              <a:spLocks noChangeArrowheads="1"/>
            </p:cNvSpPr>
            <p:nvPr/>
          </p:nvSpPr>
          <p:spPr bwMode="auto">
            <a:xfrm>
              <a:off x="4932998" y="1744663"/>
              <a:ext cx="649287" cy="647700"/>
            </a:xfrm>
            <a:prstGeom prst="flowChartConnector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sl-SI" altLang="sl-SI">
                <a:solidFill>
                  <a:srgbClr val="66FF33"/>
                </a:solidFill>
                <a:latin typeface="Tahoma" pitchFamily="34" charset="0"/>
              </a:endParaRPr>
            </a:p>
          </p:txBody>
        </p:sp>
        <p:sp>
          <p:nvSpPr>
            <p:cNvPr id="25" name="AutoShape 22"/>
            <p:cNvSpPr>
              <a:spLocks noChangeArrowheads="1"/>
            </p:cNvSpPr>
            <p:nvPr/>
          </p:nvSpPr>
          <p:spPr bwMode="auto">
            <a:xfrm>
              <a:off x="6021070" y="1744663"/>
              <a:ext cx="649288" cy="647700"/>
            </a:xfrm>
            <a:prstGeom prst="flowChartConnector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sl-SI" altLang="sl-SI">
                <a:solidFill>
                  <a:srgbClr val="66FF33"/>
                </a:solidFill>
                <a:latin typeface="Tahoma" pitchFamily="34" charset="0"/>
              </a:endParaRPr>
            </a:p>
          </p:txBody>
        </p:sp>
        <p:sp>
          <p:nvSpPr>
            <p:cNvPr id="26" name="AutoShape 23"/>
            <p:cNvSpPr>
              <a:spLocks noChangeArrowheads="1"/>
            </p:cNvSpPr>
            <p:nvPr/>
          </p:nvSpPr>
          <p:spPr bwMode="auto">
            <a:xfrm>
              <a:off x="4941570" y="4557395"/>
              <a:ext cx="649288" cy="647700"/>
            </a:xfrm>
            <a:prstGeom prst="flowChartConnector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sl-SI" altLang="sl-SI">
                <a:solidFill>
                  <a:srgbClr val="66FF33"/>
                </a:solidFill>
                <a:latin typeface="Tahoma" pitchFamily="34" charset="0"/>
              </a:endParaRPr>
            </a:p>
          </p:txBody>
        </p:sp>
        <p:sp>
          <p:nvSpPr>
            <p:cNvPr id="27" name="AutoShape 24"/>
            <p:cNvSpPr>
              <a:spLocks noChangeArrowheads="1"/>
            </p:cNvSpPr>
            <p:nvPr/>
          </p:nvSpPr>
          <p:spPr bwMode="auto">
            <a:xfrm>
              <a:off x="8110220" y="4557395"/>
              <a:ext cx="649288" cy="647700"/>
            </a:xfrm>
            <a:prstGeom prst="flowChartConnector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sl-SI" altLang="sl-SI">
                <a:solidFill>
                  <a:srgbClr val="66FF33"/>
                </a:solidFill>
                <a:latin typeface="Tahoma" pitchFamily="34" charset="0"/>
              </a:endParaRPr>
            </a:p>
          </p:txBody>
        </p:sp>
        <p:sp>
          <p:nvSpPr>
            <p:cNvPr id="28" name="AutoShape 25"/>
            <p:cNvSpPr>
              <a:spLocks noChangeArrowheads="1"/>
            </p:cNvSpPr>
            <p:nvPr/>
          </p:nvSpPr>
          <p:spPr bwMode="auto">
            <a:xfrm>
              <a:off x="8110220" y="1744663"/>
              <a:ext cx="649288" cy="647700"/>
            </a:xfrm>
            <a:prstGeom prst="flowChartConnector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sl-SI" altLang="sl-SI">
                <a:solidFill>
                  <a:srgbClr val="66FF33"/>
                </a:solidFill>
                <a:latin typeface="Tahoma" pitchFamily="34" charset="0"/>
              </a:endParaRPr>
            </a:p>
          </p:txBody>
        </p:sp>
        <p:sp>
          <p:nvSpPr>
            <p:cNvPr id="29" name="AutoShape 26"/>
            <p:cNvSpPr>
              <a:spLocks noChangeArrowheads="1"/>
            </p:cNvSpPr>
            <p:nvPr/>
          </p:nvSpPr>
          <p:spPr bwMode="auto">
            <a:xfrm>
              <a:off x="7102158" y="1744663"/>
              <a:ext cx="649287" cy="647700"/>
            </a:xfrm>
            <a:prstGeom prst="flowChartConnector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sl-SI" altLang="sl-SI">
                <a:solidFill>
                  <a:srgbClr val="66FF33"/>
                </a:solidFill>
                <a:latin typeface="Tahoma" pitchFamily="34" charset="0"/>
              </a:endParaRPr>
            </a:p>
          </p:txBody>
        </p:sp>
        <p:sp>
          <p:nvSpPr>
            <p:cNvPr id="30" name="AutoShape 27"/>
            <p:cNvSpPr>
              <a:spLocks noChangeArrowheads="1"/>
            </p:cNvSpPr>
            <p:nvPr/>
          </p:nvSpPr>
          <p:spPr bwMode="auto">
            <a:xfrm>
              <a:off x="1701483" y="4557395"/>
              <a:ext cx="649287" cy="647700"/>
            </a:xfrm>
            <a:prstGeom prst="flowChartConnector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sl-SI" altLang="sl-SI">
                <a:solidFill>
                  <a:srgbClr val="66FF33"/>
                </a:solidFill>
                <a:latin typeface="Tahoma" pitchFamily="34" charset="0"/>
              </a:endParaRPr>
            </a:p>
          </p:txBody>
        </p:sp>
        <p:sp>
          <p:nvSpPr>
            <p:cNvPr id="31" name="AutoShape 28"/>
            <p:cNvSpPr>
              <a:spLocks noChangeArrowheads="1"/>
            </p:cNvSpPr>
            <p:nvPr/>
          </p:nvSpPr>
          <p:spPr bwMode="auto">
            <a:xfrm>
              <a:off x="2780983" y="4557395"/>
              <a:ext cx="649287" cy="647700"/>
            </a:xfrm>
            <a:prstGeom prst="flowChartConnector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sl-SI" altLang="sl-SI">
                <a:solidFill>
                  <a:srgbClr val="66FF33"/>
                </a:solidFill>
                <a:latin typeface="Tahoma" pitchFamily="34" charset="0"/>
              </a:endParaRPr>
            </a:p>
          </p:txBody>
        </p:sp>
        <p:sp>
          <p:nvSpPr>
            <p:cNvPr id="32" name="AutoShape 29"/>
            <p:cNvSpPr>
              <a:spLocks noChangeArrowheads="1"/>
            </p:cNvSpPr>
            <p:nvPr/>
          </p:nvSpPr>
          <p:spPr bwMode="auto">
            <a:xfrm>
              <a:off x="3860483" y="4557395"/>
              <a:ext cx="649287" cy="647700"/>
            </a:xfrm>
            <a:prstGeom prst="flowChartConnector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sl-SI" altLang="sl-SI">
                <a:solidFill>
                  <a:srgbClr val="66FF33"/>
                </a:solidFill>
                <a:latin typeface="Tahoma" pitchFamily="34" charset="0"/>
              </a:endParaRPr>
            </a:p>
          </p:txBody>
        </p:sp>
        <p:sp>
          <p:nvSpPr>
            <p:cNvPr id="33" name="AutoShape 30"/>
            <p:cNvSpPr>
              <a:spLocks noChangeArrowheads="1"/>
            </p:cNvSpPr>
            <p:nvPr/>
          </p:nvSpPr>
          <p:spPr bwMode="auto">
            <a:xfrm>
              <a:off x="6021070" y="4557395"/>
              <a:ext cx="649288" cy="647700"/>
            </a:xfrm>
            <a:prstGeom prst="flowChartConnector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sl-SI" altLang="sl-SI">
                <a:solidFill>
                  <a:srgbClr val="66FF33"/>
                </a:solidFill>
                <a:latin typeface="Tahoma" pitchFamily="34" charset="0"/>
              </a:endParaRPr>
            </a:p>
          </p:txBody>
        </p:sp>
        <p:sp>
          <p:nvSpPr>
            <p:cNvPr id="34" name="AutoShape 31"/>
            <p:cNvSpPr>
              <a:spLocks noChangeArrowheads="1"/>
            </p:cNvSpPr>
            <p:nvPr/>
          </p:nvSpPr>
          <p:spPr bwMode="auto">
            <a:xfrm>
              <a:off x="7102158" y="4557395"/>
              <a:ext cx="649287" cy="647700"/>
            </a:xfrm>
            <a:prstGeom prst="flowChartConnector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sl-SI" altLang="sl-SI">
                <a:solidFill>
                  <a:srgbClr val="66FF33"/>
                </a:solidFill>
                <a:latin typeface="Tahoma" pitchFamily="34" charset="0"/>
              </a:endParaRPr>
            </a:p>
          </p:txBody>
        </p:sp>
        <p:sp>
          <p:nvSpPr>
            <p:cNvPr id="35" name="Line 32"/>
            <p:cNvSpPr>
              <a:spLocks noChangeShapeType="1"/>
            </p:cNvSpPr>
            <p:nvPr/>
          </p:nvSpPr>
          <p:spPr bwMode="auto">
            <a:xfrm>
              <a:off x="7749858" y="1528763"/>
              <a:ext cx="0" cy="1081087"/>
            </a:xfrm>
            <a:prstGeom prst="line">
              <a:avLst/>
            </a:prstGeom>
            <a:noFill/>
            <a:ln w="76200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l-SI"/>
            </a:p>
          </p:txBody>
        </p:sp>
        <p:sp>
          <p:nvSpPr>
            <p:cNvPr id="36" name="Line 33"/>
            <p:cNvSpPr>
              <a:spLocks noChangeShapeType="1"/>
            </p:cNvSpPr>
            <p:nvPr/>
          </p:nvSpPr>
          <p:spPr bwMode="auto">
            <a:xfrm>
              <a:off x="8037195" y="1528763"/>
              <a:ext cx="0" cy="1081087"/>
            </a:xfrm>
            <a:prstGeom prst="line">
              <a:avLst/>
            </a:prstGeom>
            <a:noFill/>
            <a:ln w="76200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l-SI"/>
            </a:p>
          </p:txBody>
        </p:sp>
        <p:sp>
          <p:nvSpPr>
            <p:cNvPr id="37" name="Line 34"/>
            <p:cNvSpPr>
              <a:spLocks noChangeShapeType="1"/>
            </p:cNvSpPr>
            <p:nvPr/>
          </p:nvSpPr>
          <p:spPr bwMode="auto">
            <a:xfrm>
              <a:off x="7894320" y="1457325"/>
              <a:ext cx="215900" cy="0"/>
            </a:xfrm>
            <a:prstGeom prst="line">
              <a:avLst/>
            </a:prstGeom>
            <a:noFill/>
            <a:ln w="38100">
              <a:solidFill>
                <a:srgbClr val="66FF33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sl-SI"/>
            </a:p>
          </p:txBody>
        </p:sp>
        <p:sp>
          <p:nvSpPr>
            <p:cNvPr id="38" name="Line 35"/>
            <p:cNvSpPr>
              <a:spLocks noChangeShapeType="1"/>
            </p:cNvSpPr>
            <p:nvPr/>
          </p:nvSpPr>
          <p:spPr bwMode="auto">
            <a:xfrm flipH="1">
              <a:off x="7676833" y="1457325"/>
              <a:ext cx="217487" cy="0"/>
            </a:xfrm>
            <a:prstGeom prst="line">
              <a:avLst/>
            </a:prstGeom>
            <a:noFill/>
            <a:ln w="38100">
              <a:solidFill>
                <a:srgbClr val="66FF33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sl-SI"/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auto">
            <a:xfrm flipV="1">
              <a:off x="5773738" y="5810250"/>
              <a:ext cx="0" cy="64770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sl-SI"/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5773738" y="5953125"/>
              <a:ext cx="1647766" cy="49298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sl-SI" altLang="sl-SI" sz="2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VODJA</a:t>
              </a:r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6957695" y="881063"/>
              <a:ext cx="2052638" cy="57943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sl-SI" altLang="sl-SI" sz="3200" b="1">
                  <a:solidFill>
                    <a:srgbClr val="66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RAZMIK</a:t>
              </a:r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9118283" y="2176463"/>
              <a:ext cx="612775" cy="252888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sl-SI" altLang="sl-SI" sz="32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O</a:t>
              </a:r>
            </a:p>
            <a:p>
              <a:pPr algn="ctr" eaLnBrk="1" hangingPunct="1">
                <a:defRPr/>
              </a:pPr>
              <a:r>
                <a:rPr lang="sl-SI" altLang="sl-SI" sz="32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D</a:t>
              </a:r>
            </a:p>
            <a:p>
              <a:pPr algn="ctr" eaLnBrk="1" hangingPunct="1">
                <a:defRPr/>
              </a:pPr>
              <a:r>
                <a:rPr lang="sl-SI" altLang="sl-SI" sz="32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M</a:t>
              </a:r>
            </a:p>
            <a:p>
              <a:pPr algn="ctr" eaLnBrk="1" hangingPunct="1">
                <a:defRPr/>
              </a:pPr>
              <a:r>
                <a:rPr lang="sl-SI" altLang="sl-SI" sz="32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I</a:t>
              </a:r>
            </a:p>
            <a:p>
              <a:pPr algn="ctr" eaLnBrk="1" hangingPunct="1">
                <a:defRPr/>
              </a:pPr>
              <a:r>
                <a:rPr lang="sl-SI" altLang="sl-SI" sz="32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K</a:t>
              </a:r>
            </a:p>
          </p:txBody>
        </p:sp>
        <p:sp>
          <p:nvSpPr>
            <p:cNvPr id="48" name="Line 47"/>
            <p:cNvSpPr>
              <a:spLocks noChangeShapeType="1"/>
            </p:cNvSpPr>
            <p:nvPr/>
          </p:nvSpPr>
          <p:spPr bwMode="auto">
            <a:xfrm>
              <a:off x="7318058" y="3260408"/>
              <a:ext cx="1655762" cy="0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l-SI"/>
            </a:p>
          </p:txBody>
        </p:sp>
        <p:sp>
          <p:nvSpPr>
            <p:cNvPr id="49" name="Line 48"/>
            <p:cNvSpPr>
              <a:spLocks noChangeShapeType="1"/>
            </p:cNvSpPr>
            <p:nvPr/>
          </p:nvSpPr>
          <p:spPr bwMode="auto">
            <a:xfrm>
              <a:off x="7318058" y="3620770"/>
              <a:ext cx="1655762" cy="0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l-SI"/>
            </a:p>
          </p:txBody>
        </p:sp>
        <p:sp>
          <p:nvSpPr>
            <p:cNvPr id="50" name="Line 50"/>
            <p:cNvSpPr>
              <a:spLocks noChangeShapeType="1"/>
            </p:cNvSpPr>
            <p:nvPr/>
          </p:nvSpPr>
          <p:spPr bwMode="auto">
            <a:xfrm>
              <a:off x="9045258" y="3476308"/>
              <a:ext cx="0" cy="14446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sl-SI"/>
            </a:p>
          </p:txBody>
        </p:sp>
        <p:sp>
          <p:nvSpPr>
            <p:cNvPr id="51" name="Line 51"/>
            <p:cNvSpPr>
              <a:spLocks noChangeShapeType="1"/>
            </p:cNvSpPr>
            <p:nvPr/>
          </p:nvSpPr>
          <p:spPr bwMode="auto">
            <a:xfrm flipV="1">
              <a:off x="9045258" y="3260408"/>
              <a:ext cx="0" cy="21590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sl-SI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8"/>
          <p:cNvSpPr txBox="1">
            <a:spLocks noChangeArrowheads="1"/>
          </p:cNvSpPr>
          <p:nvPr/>
        </p:nvSpPr>
        <p:spPr bwMode="auto">
          <a:xfrm>
            <a:off x="428625" y="5434013"/>
            <a:ext cx="56959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sl-SI" sz="10000" b="1" spc="-150" dirty="0" smtClean="0">
                <a:solidFill>
                  <a:srgbClr val="ED1C24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01</a:t>
            </a: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428624" y="3832225"/>
            <a:ext cx="9926956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sl-SI" altLang="sl-SI" sz="6500" b="1" baseline="30000" dirty="0" smtClean="0">
                <a:solidFill>
                  <a:srgbClr val="231F20"/>
                </a:solidFill>
                <a:latin typeface="Barlow Condensed" pitchFamily="2" charset="-18"/>
                <a:cs typeface="Arial" charset="0"/>
              </a:rPr>
              <a:t>Pravila gasilskega vedenja (gasilski bonton)</a:t>
            </a:r>
            <a:r>
              <a:rPr lang="sl-SI" altLang="sl-SI" sz="6500" b="1" dirty="0" smtClean="0">
                <a:solidFill>
                  <a:srgbClr val="231F20"/>
                </a:solidFill>
                <a:latin typeface="Barlow Condensed" pitchFamily="2" charset="-18"/>
                <a:cs typeface="Arial" charset="0"/>
              </a:rPr>
              <a:t> </a:t>
            </a:r>
            <a:endParaRPr lang="en-US" altLang="sl-SI" sz="6500" b="1" baseline="30000" dirty="0">
              <a:solidFill>
                <a:srgbClr val="231F20"/>
              </a:solidFill>
              <a:latin typeface="Barlow Condensed" pitchFamily="2" charset="-18"/>
              <a:cs typeface="Arial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46100" y="4457700"/>
            <a:ext cx="0" cy="1428750"/>
          </a:xfrm>
          <a:prstGeom prst="line">
            <a:avLst/>
          </a:prstGeom>
          <a:ln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229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1196975" y="2111375"/>
            <a:ext cx="33909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sl-SI" altLang="sl-SI" sz="4800" b="1" baseline="30000" dirty="0" smtClean="0">
                <a:solidFill>
                  <a:srgbClr val="231F20"/>
                </a:solidFill>
                <a:latin typeface="Barlow Condensed" pitchFamily="2" charset="-18"/>
                <a:cs typeface="Arial" charset="0"/>
              </a:rPr>
              <a:t>GASILSKI BONTON</a:t>
            </a:r>
            <a:endParaRPr lang="en-US" altLang="sl-SI" sz="4800" b="1" baseline="30000" dirty="0">
              <a:solidFill>
                <a:srgbClr val="231F20"/>
              </a:solidFill>
              <a:latin typeface="Barlow Condensed" pitchFamily="2" charset="-18"/>
              <a:cs typeface="Arial" charset="0"/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1013460" y="3186291"/>
            <a:ext cx="9742170" cy="156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eaLnBrk="1" hangingPunct="1">
              <a:lnSpc>
                <a:spcPts val="1800"/>
              </a:lnSpc>
              <a:spcAft>
                <a:spcPts val="600"/>
              </a:spcAft>
            </a:pPr>
            <a:r>
              <a:rPr lang="sl-SI" altLang="sl-SI" sz="2800" dirty="0" smtClean="0">
                <a:latin typeface="Barlow Condensed" pitchFamily="2" charset="-18"/>
                <a:ea typeface="Lato" pitchFamily="34" charset="0"/>
                <a:cs typeface="Arial" charset="0"/>
              </a:rPr>
              <a:t>Bonton je ‘</a:t>
            </a:r>
            <a:r>
              <a:rPr lang="sl-SI" altLang="sl-SI" sz="2800" b="1" dirty="0" smtClean="0">
                <a:latin typeface="Barlow Condensed" pitchFamily="2" charset="-18"/>
                <a:ea typeface="Lato" pitchFamily="34" charset="0"/>
                <a:cs typeface="Arial" charset="0"/>
              </a:rPr>
              <a:t>’prostovoljna obveznost</a:t>
            </a:r>
            <a:r>
              <a:rPr lang="sl-SI" altLang="sl-SI" sz="2800" dirty="0" smtClean="0">
                <a:latin typeface="Barlow Condensed" pitchFamily="2" charset="-18"/>
                <a:ea typeface="Lato" pitchFamily="34" charset="0"/>
                <a:cs typeface="Arial" charset="0"/>
              </a:rPr>
              <a:t>’’, s katero se posameznik </a:t>
            </a:r>
          </a:p>
          <a:p>
            <a:pPr marL="171450" indent="-171450" eaLnBrk="1" hangingPunct="1">
              <a:lnSpc>
                <a:spcPts val="1800"/>
              </a:lnSpc>
              <a:spcAft>
                <a:spcPts val="600"/>
              </a:spcAft>
            </a:pPr>
            <a:r>
              <a:rPr lang="sl-SI" altLang="sl-SI" sz="2800" dirty="0" smtClean="0">
                <a:latin typeface="Barlow Condensed" pitchFamily="2" charset="-18"/>
                <a:ea typeface="Lato" pitchFamily="34" charset="0"/>
                <a:cs typeface="Arial" charset="0"/>
              </a:rPr>
              <a:t>vključi v družbo ljudi okoli</a:t>
            </a:r>
          </a:p>
          <a:p>
            <a:pPr marL="171450" indent="-171450" eaLnBrk="1" hangingPunct="1">
              <a:lnSpc>
                <a:spcPts val="1800"/>
              </a:lnSpc>
              <a:spcAft>
                <a:spcPts val="600"/>
              </a:spcAft>
            </a:pPr>
            <a:r>
              <a:rPr lang="sl-SI" altLang="sl-SI" sz="2800" dirty="0" smtClean="0">
                <a:latin typeface="Barlow Condensed" pitchFamily="2" charset="-18"/>
                <a:ea typeface="Lato" pitchFamily="34" charset="0"/>
                <a:cs typeface="Arial" charset="0"/>
              </a:rPr>
              <a:t>sebe. Vsa pravila obnašanja temeljijo na upoštevanju in spoštovanju</a:t>
            </a:r>
          </a:p>
          <a:p>
            <a:pPr marL="171450" indent="-171450" eaLnBrk="1" hangingPunct="1">
              <a:lnSpc>
                <a:spcPts val="1800"/>
              </a:lnSpc>
              <a:spcAft>
                <a:spcPts val="600"/>
              </a:spcAft>
            </a:pPr>
            <a:r>
              <a:rPr lang="sl-SI" altLang="sl-SI" sz="2800" dirty="0" smtClean="0">
                <a:latin typeface="Barlow Condensed" pitchFamily="2" charset="-18"/>
                <a:ea typeface="Lato" pitchFamily="34" charset="0"/>
                <a:cs typeface="Arial" charset="0"/>
              </a:rPr>
              <a:t>drugih ljudi in so osnova ter pogoj za boljšo in uspešnejšo</a:t>
            </a:r>
          </a:p>
          <a:p>
            <a:pPr marL="171450" indent="-171450" eaLnBrk="1" hangingPunct="1">
              <a:lnSpc>
                <a:spcPts val="1800"/>
              </a:lnSpc>
              <a:spcAft>
                <a:spcPts val="600"/>
              </a:spcAft>
            </a:pPr>
            <a:r>
              <a:rPr lang="sl-SI" altLang="sl-SI" sz="2800" dirty="0" smtClean="0">
                <a:latin typeface="Barlow Condensed" pitchFamily="2" charset="-18"/>
                <a:ea typeface="Lato" pitchFamily="34" charset="0"/>
                <a:cs typeface="Arial" charset="0"/>
              </a:rPr>
              <a:t>komunikacijo.</a:t>
            </a:r>
            <a:endParaRPr lang="en-US" altLang="sl-SI" sz="2800" dirty="0">
              <a:latin typeface="Barlow Condensed" pitchFamily="2" charset="-18"/>
              <a:ea typeface="Lato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8"/>
          <p:cNvSpPr txBox="1">
            <a:spLocks noChangeArrowheads="1"/>
          </p:cNvSpPr>
          <p:nvPr/>
        </p:nvSpPr>
        <p:spPr bwMode="auto">
          <a:xfrm>
            <a:off x="428625" y="5434013"/>
            <a:ext cx="56959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sl-SI" sz="10000" b="1" spc="-150" dirty="0" smtClean="0">
                <a:solidFill>
                  <a:srgbClr val="ED1C24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0</a:t>
            </a:r>
            <a:r>
              <a:rPr lang="sl-SI" altLang="sl-SI" sz="10000" b="1" spc="-150" dirty="0" smtClean="0">
                <a:solidFill>
                  <a:srgbClr val="ED1C24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2</a:t>
            </a:r>
            <a:endParaRPr lang="en-US" altLang="sl-SI" sz="10000" b="1" spc="-150" dirty="0" smtClean="0">
              <a:solidFill>
                <a:srgbClr val="ED1C24"/>
              </a:solidFill>
              <a:latin typeface="Arial" pitchFamily="34" charset="0"/>
              <a:ea typeface="Roboto" pitchFamily="2" charset="0"/>
              <a:cs typeface="Arial" pitchFamily="34" charset="0"/>
            </a:endParaRP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428625" y="3832225"/>
            <a:ext cx="584835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sl-SI" altLang="sl-SI" sz="6500" b="1" baseline="30000" dirty="0" smtClean="0">
                <a:solidFill>
                  <a:srgbClr val="231F20"/>
                </a:solidFill>
                <a:latin typeface="Barlow Condensed" pitchFamily="2" charset="-18"/>
                <a:cs typeface="Arial" charset="0"/>
              </a:rPr>
              <a:t>Pozdravljanje</a:t>
            </a:r>
            <a:endParaRPr lang="en-US" altLang="sl-SI" sz="6500" b="1" baseline="30000" dirty="0">
              <a:solidFill>
                <a:srgbClr val="231F20"/>
              </a:solidFill>
              <a:latin typeface="Barlow Condensed" pitchFamily="2" charset="-18"/>
              <a:cs typeface="Arial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46100" y="4457700"/>
            <a:ext cx="0" cy="1428750"/>
          </a:xfrm>
          <a:prstGeom prst="line">
            <a:avLst/>
          </a:prstGeom>
          <a:ln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22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jeZBesedilom 8"/>
          <p:cNvSpPr txBox="1"/>
          <p:nvPr/>
        </p:nvSpPr>
        <p:spPr>
          <a:xfrm>
            <a:off x="1085850" y="1714500"/>
            <a:ext cx="84234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latin typeface="Barlow Condensed" pitchFamily="2" charset="-18"/>
              </a:rPr>
              <a:t>Gasilci z gasilskim pozdravom ( z roko ) pozdravljajo:</a:t>
            </a:r>
          </a:p>
          <a:p>
            <a:endParaRPr lang="sl-SI" dirty="0" smtClean="0">
              <a:latin typeface="Barlow Condensed" pitchFamily="2" charset="-18"/>
            </a:endParaRPr>
          </a:p>
          <a:p>
            <a:pPr marL="288000">
              <a:buFont typeface="Arial" pitchFamily="34" charset="0"/>
              <a:buChar char="•"/>
            </a:pPr>
            <a:r>
              <a:rPr lang="sl-SI" dirty="0" smtClean="0">
                <a:latin typeface="Barlow Condensed" pitchFamily="2" charset="-18"/>
              </a:rPr>
              <a:t> višjega po činu ali položaju</a:t>
            </a:r>
          </a:p>
          <a:p>
            <a:pPr marL="288000">
              <a:buFont typeface="Arial" pitchFamily="34" charset="0"/>
              <a:buChar char="•"/>
            </a:pPr>
            <a:r>
              <a:rPr lang="sl-SI" dirty="0" smtClean="0">
                <a:latin typeface="Barlow Condensed" pitchFamily="2" charset="-18"/>
              </a:rPr>
              <a:t> civilne osebe, nosilce najvišjih javnih funkcij in dolžnosti, ki jim pripada sprejem z gasilskimi častmi</a:t>
            </a:r>
          </a:p>
          <a:p>
            <a:endParaRPr lang="sl-SI" dirty="0" smtClean="0">
              <a:latin typeface="Barlow Condensed" pitchFamily="2" charset="-18"/>
            </a:endParaRPr>
          </a:p>
          <a:p>
            <a:r>
              <a:rPr lang="sl-SI" dirty="0" smtClean="0">
                <a:latin typeface="Barlow Condensed" pitchFamily="2" charset="-18"/>
              </a:rPr>
              <a:t>Vrste pozdravljanja:</a:t>
            </a:r>
          </a:p>
          <a:p>
            <a:pPr marL="288000"/>
            <a:r>
              <a:rPr lang="sl-SI" dirty="0" smtClean="0">
                <a:latin typeface="Barlow Condensed" pitchFamily="2" charset="-18"/>
              </a:rPr>
              <a:t> </a:t>
            </a:r>
          </a:p>
          <a:p>
            <a:pPr marL="288000">
              <a:buFont typeface="Arial" pitchFamily="34" charset="0"/>
              <a:buChar char="•"/>
            </a:pPr>
            <a:r>
              <a:rPr lang="sl-SI" dirty="0" smtClean="0">
                <a:latin typeface="Barlow Condensed" pitchFamily="2" charset="-18"/>
              </a:rPr>
              <a:t> Pozdravljanje pri nošenju volnene gasilske kape, klobučka ali brez pokrivala</a:t>
            </a:r>
          </a:p>
          <a:p>
            <a:pPr marL="288000">
              <a:buFont typeface="Arial" pitchFamily="34" charset="0"/>
              <a:buChar char="•"/>
            </a:pPr>
            <a:r>
              <a:rPr lang="sl-SI" dirty="0" smtClean="0">
                <a:latin typeface="Barlow Condensed" pitchFamily="2" charset="-18"/>
              </a:rPr>
              <a:t> Pozdravljanje pri nošenju gasilske kape pri delovni obleki ali gasilske kape pri uniformi</a:t>
            </a:r>
          </a:p>
          <a:p>
            <a:pPr marL="288000">
              <a:buFont typeface="Arial" pitchFamily="34" charset="0"/>
              <a:buChar char="•"/>
            </a:pPr>
            <a:r>
              <a:rPr lang="sl-SI" dirty="0" smtClean="0">
                <a:latin typeface="Barlow Condensed" pitchFamily="2" charset="-18"/>
              </a:rPr>
              <a:t> Pozdravljanje pri nošenju gasilske čelade</a:t>
            </a:r>
          </a:p>
          <a:p>
            <a:pPr marL="288000">
              <a:buFont typeface="Arial" pitchFamily="34" charset="0"/>
              <a:buChar char="•"/>
            </a:pPr>
            <a:r>
              <a:rPr lang="sl-SI" dirty="0" smtClean="0">
                <a:latin typeface="Barlow Condensed" pitchFamily="2" charset="-18"/>
              </a:rPr>
              <a:t> Pozdravljanje na mestu</a:t>
            </a:r>
          </a:p>
          <a:p>
            <a:pPr marL="288000">
              <a:buFont typeface="Arial" pitchFamily="34" charset="0"/>
              <a:buChar char="•"/>
            </a:pPr>
            <a:r>
              <a:rPr lang="sl-SI" dirty="0" smtClean="0">
                <a:latin typeface="Barlow Condensed" pitchFamily="2" charset="-18"/>
              </a:rPr>
              <a:t> Pozdravljanje v premikanju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jeZBesedilom 8"/>
          <p:cNvSpPr txBox="1"/>
          <p:nvPr/>
        </p:nvSpPr>
        <p:spPr>
          <a:xfrm>
            <a:off x="788670" y="4949190"/>
            <a:ext cx="4446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latin typeface="Barlow Condensed" pitchFamily="2" charset="-18"/>
              </a:rPr>
              <a:t>Gasilski pozdrav z roko – z gasilsko kapo v delovni obleki</a:t>
            </a:r>
          </a:p>
        </p:txBody>
      </p:sp>
      <p:pic>
        <p:nvPicPr>
          <p:cNvPr id="3" name="Slika 2" descr="C:\Users\bales\Pictures\2022-09-04\001.jpg"/>
          <p:cNvPicPr/>
          <p:nvPr/>
        </p:nvPicPr>
        <p:blipFill>
          <a:blip r:embed="rId2" cstate="print"/>
          <a:srcRect l="43967" t="8654" r="3471" b="47716"/>
          <a:stretch>
            <a:fillRect/>
          </a:stretch>
        </p:blipFill>
        <p:spPr bwMode="auto">
          <a:xfrm rot="5400000">
            <a:off x="1688549" y="1071332"/>
            <a:ext cx="2856074" cy="3870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Slika 3" descr="C:\Users\bales\Pictures\2022-09-04\002.jpg"/>
          <p:cNvPicPr/>
          <p:nvPr/>
        </p:nvPicPr>
        <p:blipFill>
          <a:blip r:embed="rId3" cstate="print"/>
          <a:srcRect l="22975" t="11659" r="15703" b="60817"/>
          <a:stretch>
            <a:fillRect/>
          </a:stretch>
        </p:blipFill>
        <p:spPr bwMode="auto">
          <a:xfrm>
            <a:off x="6660832" y="1538287"/>
            <a:ext cx="4197668" cy="2942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jeZBesedilom 4"/>
          <p:cNvSpPr txBox="1"/>
          <p:nvPr/>
        </p:nvSpPr>
        <p:spPr>
          <a:xfrm>
            <a:off x="6461760" y="4953000"/>
            <a:ext cx="4446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latin typeface="Barlow Condensed" pitchFamily="2" charset="-18"/>
              </a:rPr>
              <a:t>Gasilski pozdrav z roko – z gasilsko kapo pri uniformi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C:\Users\bales\Pictures\2022-09-04\002.jpg"/>
          <p:cNvPicPr/>
          <p:nvPr/>
        </p:nvPicPr>
        <p:blipFill>
          <a:blip r:embed="rId2" cstate="print"/>
          <a:srcRect l="27603" t="45674" r="17686" b="26802"/>
          <a:stretch>
            <a:fillRect/>
          </a:stretch>
        </p:blipFill>
        <p:spPr bwMode="auto">
          <a:xfrm>
            <a:off x="1170622" y="1446847"/>
            <a:ext cx="4452938" cy="309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lika 6" descr="C:\Users\bales\Pictures\2022-09-04\004.jpg"/>
          <p:cNvPicPr/>
          <p:nvPr/>
        </p:nvPicPr>
        <p:blipFill>
          <a:blip r:embed="rId3" cstate="print"/>
          <a:srcRect l="12001" t="51562" r="25865" b="21124"/>
          <a:stretch>
            <a:fillRect/>
          </a:stretch>
        </p:blipFill>
        <p:spPr bwMode="auto">
          <a:xfrm rot="10800000">
            <a:off x="6660514" y="1546848"/>
            <a:ext cx="4312285" cy="304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jeZBesedilom 7"/>
          <p:cNvSpPr txBox="1"/>
          <p:nvPr/>
        </p:nvSpPr>
        <p:spPr>
          <a:xfrm>
            <a:off x="1074420" y="4949190"/>
            <a:ext cx="4446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latin typeface="Barlow Condensed" pitchFamily="2" charset="-18"/>
              </a:rPr>
              <a:t>Gasilski pozdrav z roko – z gasilsko čelado</a:t>
            </a:r>
          </a:p>
        </p:txBody>
      </p:sp>
      <p:sp>
        <p:nvSpPr>
          <p:cNvPr id="10" name="PoljeZBesedilom 9"/>
          <p:cNvSpPr txBox="1"/>
          <p:nvPr/>
        </p:nvSpPr>
        <p:spPr>
          <a:xfrm>
            <a:off x="6564630" y="4953000"/>
            <a:ext cx="4446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latin typeface="Barlow Condensed" pitchFamily="2" charset="-18"/>
              </a:rPr>
              <a:t>Gasilski pozdrav z roko – z gasilskim klobučkom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C:\Users\bales\Pictures\2022-09-04\006.jpg"/>
          <p:cNvPicPr/>
          <p:nvPr/>
        </p:nvPicPr>
        <p:blipFill>
          <a:blip r:embed="rId2" cstate="print"/>
          <a:srcRect l="11074" t="6010" r="26777" b="65865"/>
          <a:stretch>
            <a:fillRect/>
          </a:stretch>
        </p:blipFill>
        <p:spPr bwMode="auto">
          <a:xfrm>
            <a:off x="3070860" y="1228724"/>
            <a:ext cx="5330190" cy="336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jeZBesedilom 7"/>
          <p:cNvSpPr txBox="1"/>
          <p:nvPr/>
        </p:nvSpPr>
        <p:spPr>
          <a:xfrm>
            <a:off x="3589020" y="4869180"/>
            <a:ext cx="4446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latin typeface="Barlow Condensed" pitchFamily="2" charset="-18"/>
              </a:rPr>
              <a:t>Gasilski pozdrav z roko – z volneno kapo (ali brez)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8"/>
          <p:cNvSpPr txBox="1">
            <a:spLocks noChangeArrowheads="1"/>
          </p:cNvSpPr>
          <p:nvPr/>
        </p:nvSpPr>
        <p:spPr bwMode="auto">
          <a:xfrm>
            <a:off x="428625" y="5434013"/>
            <a:ext cx="56959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sl-SI" sz="10000" b="1" spc="-150" dirty="0" smtClean="0">
                <a:solidFill>
                  <a:srgbClr val="ED1C24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0</a:t>
            </a:r>
            <a:r>
              <a:rPr lang="sl-SI" altLang="sl-SI" sz="10000" b="1" spc="-150" dirty="0">
                <a:solidFill>
                  <a:srgbClr val="ED1C24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3</a:t>
            </a:r>
            <a:endParaRPr lang="en-US" altLang="sl-SI" sz="10000" b="1" spc="-150" dirty="0" smtClean="0">
              <a:solidFill>
                <a:srgbClr val="ED1C24"/>
              </a:solidFill>
              <a:latin typeface="Arial" pitchFamily="34" charset="0"/>
              <a:ea typeface="Roboto" pitchFamily="2" charset="0"/>
              <a:cs typeface="Arial" pitchFamily="34" charset="0"/>
            </a:endParaRP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428624" y="3832225"/>
            <a:ext cx="6760845" cy="75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sl-SI" altLang="sl-SI" sz="6500" b="1" baseline="30000" dirty="0" smtClean="0">
                <a:solidFill>
                  <a:srgbClr val="231F20"/>
                </a:solidFill>
                <a:latin typeface="Arial Narrow" pitchFamily="34" charset="0"/>
                <a:cs typeface="Arial" charset="0"/>
              </a:rPr>
              <a:t>Osnovni pojmi o razvrščanju</a:t>
            </a:r>
            <a:endParaRPr lang="en-US" altLang="sl-SI" sz="6500" b="1" baseline="30000" dirty="0">
              <a:solidFill>
                <a:srgbClr val="231F20"/>
              </a:solidFill>
              <a:latin typeface="Arial Narrow" pitchFamily="34" charset="0"/>
              <a:cs typeface="Arial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46100" y="4457700"/>
            <a:ext cx="0" cy="1428750"/>
          </a:xfrm>
          <a:prstGeom prst="line">
            <a:avLst/>
          </a:prstGeom>
          <a:ln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2291" grpId="0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9860B3ABEA8D4D8AFEEB6177C7192F" ma:contentTypeVersion="2" ma:contentTypeDescription="Create a new document." ma:contentTypeScope="" ma:versionID="afee6ef6296342d9cb38e117d20911be">
  <xsd:schema xmlns:xsd="http://www.w3.org/2001/XMLSchema" xmlns:xs="http://www.w3.org/2001/XMLSchema" xmlns:p="http://schemas.microsoft.com/office/2006/metadata/properties" xmlns:ns2="359887df-56d9-49ed-a1b2-86e82befc6bf" targetNamespace="http://schemas.microsoft.com/office/2006/metadata/properties" ma:root="true" ma:fieldsID="7920aa105e6e90dcbc16fc10b611c158" ns2:_="">
    <xsd:import namespace="359887df-56d9-49ed-a1b2-86e82befc6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9887df-56d9-49ed-a1b2-86e82befc6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DCDF56-D645-428A-B8F9-38DE921D4066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C19641C-1F01-40D3-9561-5B37A4C654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9887df-56d9-49ed-a1b2-86e82befc6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1B4D21A-21D3-4DE0-9F8D-D4271F5797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1670</TotalTime>
  <Words>401</Words>
  <Application>Microsoft Office PowerPoint</Application>
  <PresentationFormat>Po meri</PresentationFormat>
  <Paragraphs>77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18</vt:i4>
      </vt:variant>
    </vt:vector>
  </HeadingPairs>
  <TitlesOfParts>
    <vt:vector size="19" baseType="lpstr">
      <vt:lpstr>Officeova tema</vt:lpstr>
      <vt:lpstr>Diapozitiv 1</vt:lpstr>
      <vt:lpstr>Diapozitiv 2</vt:lpstr>
      <vt:lpstr>Diapozitiv 3</vt:lpstr>
      <vt:lpstr>Diapozitiv 4</vt:lpstr>
      <vt:lpstr>Diapozitiv 5</vt:lpstr>
      <vt:lpstr>Diapozitiv 6</vt:lpstr>
      <vt:lpstr>Diapozitiv 7</vt:lpstr>
      <vt:lpstr>Diapozitiv 8</vt:lpstr>
      <vt:lpstr>Diapozitiv 9</vt:lpstr>
      <vt:lpstr>Diapozitiv 10</vt:lpstr>
      <vt:lpstr>Diapozitiv 11</vt:lpstr>
      <vt:lpstr>Diapozitiv 12</vt:lpstr>
      <vt:lpstr>Diapozitiv 13</vt:lpstr>
      <vt:lpstr>Diapozitiv 14</vt:lpstr>
      <vt:lpstr>Diapozitiv 15</vt:lpstr>
      <vt:lpstr>Diapozitiv 16</vt:lpstr>
      <vt:lpstr>Diapozitiv 17</vt:lpstr>
      <vt:lpstr>Diapozitiv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luthfy duana</dc:creator>
  <cp:lastModifiedBy>bales</cp:lastModifiedBy>
  <cp:revision>359</cp:revision>
  <dcterms:created xsi:type="dcterms:W3CDTF">2019-10-29T14:19:47Z</dcterms:created>
  <dcterms:modified xsi:type="dcterms:W3CDTF">2022-09-10T16:42:29Z</dcterms:modified>
</cp:coreProperties>
</file>